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B24"/>
    <a:srgbClr val="143880"/>
    <a:srgbClr val="00AAE7"/>
    <a:srgbClr val="1D0805"/>
    <a:srgbClr val="F5F3C7"/>
    <a:srgbClr val="FEA86A"/>
    <a:srgbClr val="015584"/>
    <a:srgbClr val="EFA511"/>
    <a:srgbClr val="113782"/>
    <a:srgbClr val="003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8" autoAdjust="0"/>
    <p:restoredTop sz="92388" autoAdjust="0"/>
  </p:normalViewPr>
  <p:slideViewPr>
    <p:cSldViewPr>
      <p:cViewPr>
        <p:scale>
          <a:sx n="82" d="100"/>
          <a:sy n="82" d="100"/>
        </p:scale>
        <p:origin x="-150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evillaa\AppData\Local\Hewlett-Packard\HP%20TRIM\TEMP\HPTRIM.6740\DOC18%20319969%20%20Records%20Management%20Attestation%20compliance%20questions%20in%20charts%20for%20business%20units%20in%20Government%20Corporate%20Servic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devillaa\AppData\Local\Hewlett-Packard\HP%20TRIM\TEMP\HPTRIM.6740\DOC18%20319969%20%20Records%20Management%20Attestation%20compliance%20questions%20in%20charts%20for%20business%20units%20in%20Government%20Corporate%20Servic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devillaa\Desktop\Division\G&amp;CS%20Policy%20question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dirty="0"/>
              <a:t>Response to question: Have the business systems which manage key information assets and systems been assessed for compliance with the NSW Standard on Records Management?</a:t>
            </a:r>
          </a:p>
        </c:rich>
      </c:tx>
      <c:layout>
        <c:manualLayout>
          <c:xMode val="edge"/>
          <c:yMode val="edge"/>
          <c:x val="0.12031709640957766"/>
          <c:y val="2.116431507610265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094828424224748E-2"/>
          <c:y val="0.22648852787874899"/>
          <c:w val="0.578795202682998"/>
          <c:h val="0.703864085524143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F1-45D6-BD3A-B5073DC1691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F1-45D6-BD3A-B5073DC1691D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F1-45D6-BD3A-B5073DC1691D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F1-45D6-BD3A-B5073DC1691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BF1-45D6-BD3A-B5073DC1691D}"/>
              </c:ext>
            </c:extLst>
          </c:dPt>
          <c:dLbls>
            <c:dLbl>
              <c:idx val="0"/>
              <c:layout>
                <c:manualLayout>
                  <c:x val="-6.1750322297075388E-2"/>
                  <c:y val="2.1759785667585775E-2"/>
                </c:manualLayout>
              </c:layout>
              <c:tx>
                <c:rich>
                  <a:bodyPr/>
                  <a:lstStyle/>
                  <a:p>
                    <a:fld id="{B3FD6D90-4511-4498-A6AE-12CC15F36394}" type="PERCENTAGE">
                      <a:rPr lang="fr-FR" sz="1050"/>
                      <a:pPr/>
                      <a:t>[PERCENTAGE]</a:t>
                    </a:fld>
                    <a:r>
                      <a:rPr lang="fr-FR" sz="1050"/>
                      <a:t>, ICT Infrastructure, ICT PMO</a:t>
                    </a:r>
                    <a:r>
                      <a:rPr lang="fr-FR" sz="1050" baseline="0"/>
                      <a:t> </a:t>
                    </a:r>
                    <a:r>
                      <a:rPr lang="fr-FR" sz="1050"/>
                      <a:t>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F1-45D6-BD3A-B5073DC1691D}"/>
                </c:ext>
              </c:extLst>
            </c:dLbl>
            <c:dLbl>
              <c:idx val="1"/>
              <c:layout>
                <c:manualLayout>
                  <c:x val="-5.7011329425840501E-2"/>
                  <c:y val="-0.10277353126134824"/>
                </c:manualLayout>
              </c:layout>
              <c:tx>
                <c:rich>
                  <a:bodyPr/>
                  <a:lstStyle/>
                  <a:p>
                    <a:fld id="{B156862C-263D-4597-82D4-1C271C406FF9}" type="PERCENTAGE">
                      <a:rPr lang="en-US" sz="1050"/>
                      <a:pPr/>
                      <a:t>[PERCENTAGE]</a:t>
                    </a:fld>
                    <a:r>
                      <a:rPr lang="en-US" sz="1050"/>
                      <a:t>, ICT PAG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F1-45D6-BD3A-B5073DC1691D}"/>
                </c:ext>
              </c:extLst>
            </c:dLbl>
            <c:dLbl>
              <c:idx val="2"/>
              <c:layout>
                <c:manualLayout>
                  <c:x val="1.0628532400455536E-2"/>
                  <c:y val="-0.11640218596321678"/>
                </c:manualLayout>
              </c:layout>
              <c:tx>
                <c:rich>
                  <a:bodyPr/>
                  <a:lstStyle/>
                  <a:p>
                    <a:fld id="{BA778424-FF27-4B81-9853-781B3189ED6B}" type="PERCENTAGE">
                      <a:rPr lang="en-AU" sz="1050"/>
                      <a:pPr/>
                      <a:t>[PERCENTAGE]</a:t>
                    </a:fld>
                    <a:r>
                      <a:rPr lang="en-AU" sz="1050"/>
                      <a:t>, ICT Information Management, ICT Systems &amp; Architecture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BF1-45D6-BD3A-B5073DC1691D}"/>
                </c:ext>
              </c:extLst>
            </c:dLbl>
            <c:dLbl>
              <c:idx val="3"/>
              <c:layout>
                <c:manualLayout>
                  <c:x val="6.0059173897832163E-2"/>
                  <c:y val="1.4106268212536426E-2"/>
                </c:manualLayout>
              </c:layout>
              <c:tx>
                <c:rich>
                  <a:bodyPr/>
                  <a:lstStyle/>
                  <a:p>
                    <a:fld id="{7D771AFC-13EB-41D0-8C62-D34A775A6468}" type="PERCENTAGE">
                      <a:rPr lang="en-AU" sz="1050"/>
                      <a:pPr/>
                      <a:t>[PERCENTAGE]</a:t>
                    </a:fld>
                    <a:r>
                      <a:rPr lang="en-AU" sz="1050"/>
                      <a:t>, ICT Compliance, Security and Risk, ICT G&amp;CS and IDG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F1-45D6-BD3A-B5073DC1691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F1-45D6-BD3A-B5073DC1691D}"/>
                </c:ext>
              </c:extLst>
            </c:dLbl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ICT!$H$46:$H$50</c:f>
              <c:strCache>
                <c:ptCount val="5"/>
                <c:pt idx="0">
                  <c:v>Improvements have been implemented</c:v>
                </c:pt>
                <c:pt idx="1">
                  <c:v>Improvements have been identified</c:v>
                </c:pt>
                <c:pt idx="2">
                  <c:v>Assessments are in progress or scheduled</c:v>
                </c:pt>
                <c:pt idx="3">
                  <c:v>Assessments are required</c:v>
                </c:pt>
                <c:pt idx="4">
                  <c:v>N/A (no business systems used)</c:v>
                </c:pt>
              </c:strCache>
            </c:strRef>
          </c:cat>
          <c:val>
            <c:numRef>
              <c:f>ICT!$I$46:$I$50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BF1-45D6-BD3A-B5073DC1691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00077768056775"/>
          <c:y val="0.34159526093344872"/>
          <c:w val="0.34399922231943231"/>
          <c:h val="0.560994005360906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 to question: Have risk assessments been conducted on the management of information when improving processes, programs, systems and services?</a:t>
            </a:r>
            <a:endParaRPr lang="en-A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2657878228955"/>
          <c:y val="0.27429663620217848"/>
          <c:w val="0.77092200573620351"/>
          <c:h val="0.62053875646957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01-490E-948D-92092087241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01-490E-948D-92092087241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ICT!$A$2:$A$3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ICT!$B$2:$B$3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01-490E-948D-9209208724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84910612588513"/>
          <c:y val="0.84404554007888022"/>
          <c:w val="0.1572829693458129"/>
          <c:h val="0.1304416696755915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dirty="0"/>
              <a:t>Response to question: Do you have an approved retention and disposal authority covering your business functions?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4874956668152"/>
          <c:y val="0.2844226075574936"/>
          <c:w val="0.51122418659931657"/>
          <c:h val="0.56378891928674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F5-450F-BB95-6A95A4356DB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F5-450F-BB95-6A95A4356DB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F5-450F-BB95-6A95A4356DBF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F5-450F-BB95-6A95A4356DB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F5-450F-BB95-6A95A4356DBF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ICT!$H$71:$H$73</c:f>
              <c:strCache>
                <c:ptCount val="3"/>
                <c:pt idx="0">
                  <c:v>Approved</c:v>
                </c:pt>
                <c:pt idx="1">
                  <c:v>In development</c:v>
                </c:pt>
                <c:pt idx="2">
                  <c:v>Incomplete coverage</c:v>
                </c:pt>
              </c:strCache>
            </c:strRef>
          </c:cat>
          <c:val>
            <c:numRef>
              <c:f>ICT!$I$71:$I$73</c:f>
              <c:numCache>
                <c:formatCode>General</c:formatCode>
                <c:ptCount val="3"/>
                <c:pt idx="0">
                  <c:v>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F5-450F-BB95-6A95A4356D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5939682068048"/>
          <c:y val="0.74053251895622718"/>
          <c:w val="0.31001733273906801"/>
          <c:h val="0.2338231949922230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dirty="0"/>
              <a:t>Response to question: Has</a:t>
            </a:r>
            <a:r>
              <a:rPr lang="en-AU" sz="1400" baseline="0" dirty="0"/>
              <a:t> c</a:t>
            </a:r>
            <a:r>
              <a:rPr lang="en-AU" sz="1400" dirty="0"/>
              <a:t>o-authorisation been obtained for the destruction of records from the Corporate Records Manager or Divisional Records and Information Management Specialist?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D6-4F46-AE78-055FB23FCE0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D6-4F46-AE78-055FB23FCE0C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D6-4F46-AE78-055FB23FCE0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ICT!$J$59:$J$61</c:f>
              <c:strCache>
                <c:ptCount val="3"/>
                <c:pt idx="0">
                  <c:v>Yes (records were destroyed, co-authorisation obtained)</c:v>
                </c:pt>
                <c:pt idx="1">
                  <c:v>No (records were destroyed, co-authorisation not obtained)</c:v>
                </c:pt>
                <c:pt idx="2">
                  <c:v>N/A (no records were destroyed)</c:v>
                </c:pt>
              </c:strCache>
            </c:strRef>
          </c:cat>
          <c:val>
            <c:numRef>
              <c:f>ICT!$K$59:$K$61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D6-4F46-AE78-055FB23FCE0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63199767294013"/>
          <c:y val="0.44689119385749448"/>
          <c:w val="0.3137076015224663"/>
          <c:h val="0.2570342117065398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1.xml><?xml version="1.0" encoding="utf-8"?>
<a:theme xmlns:a="http://schemas.openxmlformats.org/drawingml/2006/main" name="DFS white waratah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Words>1194</Words>
  <Application>Microsoft Office PowerPoint</Application>
  <PresentationFormat>On-screen Show (4:3)</PresentationFormat>
  <Paragraphs>255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DFS white waratah theme</vt:lpstr>
      <vt:lpstr>Records and information management attestation process</vt:lpstr>
      <vt:lpstr>Attestation</vt:lpstr>
      <vt:lpstr>DFSI today</vt:lpstr>
      <vt:lpstr>DFSI today</vt:lpstr>
      <vt:lpstr>Office of Finance and Services (2014)</vt:lpstr>
      <vt:lpstr>DFSI Audit on Records Management and Privacy 2015 (15403P)</vt:lpstr>
      <vt:lpstr>DFSI Records Management Policy</vt:lpstr>
      <vt:lpstr>Reporting process</vt:lpstr>
      <vt:lpstr>Implementation: January - July 2018</vt:lpstr>
      <vt:lpstr>Attestation statement options</vt:lpstr>
      <vt:lpstr>Example of Findings</vt:lpstr>
      <vt:lpstr>Example of Findings</vt:lpstr>
      <vt:lpstr>Example of Findings</vt:lpstr>
      <vt:lpstr>Example of Findings</vt:lpstr>
      <vt:lpstr>Attestation by the numbers</vt:lpstr>
      <vt:lpstr>Next steps</vt:lpstr>
      <vt:lpstr>Lessons Learnt: Pain Points</vt:lpstr>
      <vt:lpstr>Lessons Learnt: Success factors</vt:lpstr>
      <vt:lpstr>Questions / comments</vt:lpstr>
    </vt:vector>
  </TitlesOfParts>
  <Company>Dept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AnsonK</dc:creator>
  <cp:lastModifiedBy>Chymyn, Irene</cp:lastModifiedBy>
  <cp:revision>179</cp:revision>
  <dcterms:created xsi:type="dcterms:W3CDTF">2011-04-27T00:00:47Z</dcterms:created>
  <dcterms:modified xsi:type="dcterms:W3CDTF">2018-08-20T04:09:38Z</dcterms:modified>
</cp:coreProperties>
</file>