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7" r:id="rId1"/>
    <p:sldMasterId id="2147483765" r:id="rId2"/>
  </p:sldMasterIdLst>
  <p:notesMasterIdLst>
    <p:notesMasterId r:id="rId18"/>
  </p:notesMasterIdLst>
  <p:handoutMasterIdLst>
    <p:handoutMasterId r:id="rId19"/>
  </p:handoutMasterIdLst>
  <p:sldIdLst>
    <p:sldId id="547" r:id="rId3"/>
    <p:sldId id="585" r:id="rId4"/>
    <p:sldId id="581" r:id="rId5"/>
    <p:sldId id="583" r:id="rId6"/>
    <p:sldId id="584" r:id="rId7"/>
    <p:sldId id="561" r:id="rId8"/>
    <p:sldId id="574" r:id="rId9"/>
    <p:sldId id="580" r:id="rId10"/>
    <p:sldId id="575" r:id="rId11"/>
    <p:sldId id="566" r:id="rId12"/>
    <p:sldId id="567" r:id="rId13"/>
    <p:sldId id="556" r:id="rId14"/>
    <p:sldId id="563" r:id="rId15"/>
    <p:sldId id="586" r:id="rId16"/>
    <p:sldId id="587" r:id="rId17"/>
  </p:sldIdLst>
  <p:sldSz cx="9144000" cy="6858000" type="screen4x3"/>
  <p:notesSz cx="6797675" cy="9872663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5pPr>
    <a:lvl6pPr marL="2286000" algn="l" defTabSz="914400" rtl="0" eaLnBrk="1" latinLnBrk="0" hangingPunct="1"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6pPr>
    <a:lvl7pPr marL="2743200" algn="l" defTabSz="914400" rtl="0" eaLnBrk="1" latinLnBrk="0" hangingPunct="1"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7pPr>
    <a:lvl8pPr marL="3200400" algn="l" defTabSz="914400" rtl="0" eaLnBrk="1" latinLnBrk="0" hangingPunct="1"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8pPr>
    <a:lvl9pPr marL="3657600" algn="l" defTabSz="914400" rtl="0" eaLnBrk="1" latinLnBrk="0" hangingPunct="1">
      <a:defRPr sz="3000" kern="1200">
        <a:solidFill>
          <a:srgbClr val="FFFFFF"/>
        </a:solidFill>
        <a:latin typeface="Gill Sans" pitchFamily="29" charset="0"/>
        <a:ea typeface="ＭＳ Ｐゴシック" pitchFamily="29" charset="-128"/>
        <a:cs typeface="+mn-cs"/>
        <a:sym typeface="Gill Sans" pitchFamily="29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dra Wheeler" initials="S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64"/>
    <a:srgbClr val="0055A4"/>
    <a:srgbClr val="000000"/>
    <a:srgbClr val="007DC3"/>
    <a:srgbClr val="B70050"/>
    <a:srgbClr val="E78E3D"/>
    <a:srgbClr val="A0CB67"/>
    <a:srgbClr val="A0CE67"/>
    <a:srgbClr val="DF7A1C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7" autoAdjust="0"/>
    <p:restoredTop sz="65631" autoAdjust="0"/>
  </p:normalViewPr>
  <p:slideViewPr>
    <p:cSldViewPr>
      <p:cViewPr>
        <p:scale>
          <a:sx n="80" d="100"/>
          <a:sy n="80" d="100"/>
        </p:scale>
        <p:origin x="-28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isn\Objective\LOUISN-dpcdocs.govnet.nsw.gov.au-48000\Objects\PSC.CC.203%20PSC%20Comments%20about%20Objective%20-%20Graphical%20Breakdow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pivotSource>
    <c:name>[PSC.CC.203 PSC Comments about Objective - Graphical Breakdown.xlsx]Pivot!PivotTable2</c:name>
    <c:fmtId val="22"/>
  </c:pivotSource>
  <c:chart>
    <c:autoTitleDeleted val="1"/>
    <c:pivotFmts>
      <c:pivotFmt>
        <c:idx val="0"/>
        <c:marker>
          <c:symbol val="none"/>
        </c:marker>
        <c:dLbl>
          <c:idx val="0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7141950098561335"/>
          <c:y val="0.2486318103682591"/>
          <c:w val="0.51940166192918835"/>
          <c:h val="0.67480206368514351"/>
        </c:manualLayout>
      </c:layout>
      <c:pieChart>
        <c:varyColors val="1"/>
        <c:ser>
          <c:idx val="0"/>
          <c:order val="0"/>
          <c:tx>
            <c:strRef>
              <c:f>Pivot!$B$1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4697454702002806E-2"/>
                  <c:y val="-3.342920152760971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643905096403438E-2"/>
                  <c:y val="3.92395563309446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55039339063336"/>
                      <c:h val="0.2457926028108987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6.6110078678126696E-2"/>
                  <c:y val="-4.04915409794707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1423920069487228"/>
                  <c:y val="-4.71546913466536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45112411752229"/>
                      <c:h val="0.21978474170870235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20469584818858502"/>
                  <c:y val="-1.29478787118960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accent3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Pivot!$A$2:$A$10</c:f>
              <c:strCache>
                <c:ptCount val="8"/>
                <c:pt idx="0">
                  <c:v>Nothing, I quite like it</c:v>
                </c:pt>
                <c:pt idx="1">
                  <c:v>Finding documents is difficult</c:v>
                </c:pt>
                <c:pt idx="2">
                  <c:v>Other, I'd like to leave my own comment</c:v>
                </c:pt>
                <c:pt idx="3">
                  <c:v>Our Folder Structure doesn't work for me</c:v>
                </c:pt>
                <c:pt idx="4">
                  <c:v>There are too many fields to fill out</c:v>
                </c:pt>
                <c:pt idx="5">
                  <c:v>The system is slow; it freezes all of the time</c:v>
                </c:pt>
                <c:pt idx="6">
                  <c:v>It doesn't integrate with other programs</c:v>
                </c:pt>
                <c:pt idx="7">
                  <c:v>(blank)</c:v>
                </c:pt>
              </c:strCache>
            </c:strRef>
          </c:cat>
          <c:val>
            <c:numRef>
              <c:f>Pivot!$B$2:$B$10</c:f>
              <c:numCache>
                <c:formatCode>General</c:formatCode>
                <c:ptCount val="8"/>
                <c:pt idx="0">
                  <c:v>11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633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>
                <a:latin typeface="Gill Sans" pitchFamily="4" charset="0"/>
                <a:ea typeface="+mn-ea"/>
                <a:sym typeface="Gill Sans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1620D3-8B63-4933-95AC-08D146F9EF63}" type="datetime1">
              <a:rPr lang="en-AU"/>
              <a:pPr>
                <a:defRPr/>
              </a:pPr>
              <a:t>30/03/2017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>
                <a:latin typeface="Gill Sans" pitchFamily="4" charset="0"/>
                <a:ea typeface="+mn-ea"/>
                <a:sym typeface="Gill Sans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wrap="square" lIns="91029" tIns="45514" rIns="91029" bIns="455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CF798E-5F25-407E-B38C-734A546EB2F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4800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F2D680C-38F9-4617-8531-88798DE49636}" type="datetime1">
              <a:rPr lang="en-AU"/>
              <a:pPr>
                <a:defRPr/>
              </a:pPr>
              <a:t>30/03/2017</a:t>
            </a:fld>
            <a:endParaRPr lang="en-A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5"/>
            <a:ext cx="543814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7317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9" tIns="45514" rIns="91029" bIns="4551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7317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29" tIns="45514" rIns="91029" bIns="455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E0A47BA-809D-455C-BA5E-6A278082B5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14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4" charset="0"/>
        <a:ea typeface="ＭＳ Ｐゴシック" pitchFamily="29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4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4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4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4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5143"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623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5143"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623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5143"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623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5143"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623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 kern="0" dirty="0">
              <a:ea typeface="ＭＳ Ｐゴシック" pitchFamily="2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623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575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21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3665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623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17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258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691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 kern="0" dirty="0">
              <a:solidFill>
                <a:srgbClr val="000000"/>
              </a:solidFill>
              <a:ea typeface="ＭＳ Ｐゴシック" pitchFamily="2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691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000000"/>
              </a:solidFill>
            </a:endParaRPr>
          </a:p>
          <a:p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691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5537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A47BA-809D-455C-BA5E-6A278082B51F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69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79639" y="222868"/>
            <a:ext cx="6551612" cy="292388"/>
          </a:xfrm>
          <a:prstGeom prst="rect">
            <a:avLst/>
          </a:prstGeom>
        </p:spPr>
        <p:txBody>
          <a:bodyPr vert="horz" wrap="square" lIns="0" rIns="0" bIns="0">
            <a:spAutoFit/>
          </a:bodyPr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5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1758" y="1763191"/>
            <a:ext cx="5417957" cy="3656989"/>
          </a:xfrm>
        </p:spPr>
        <p:txBody>
          <a:bodyPr/>
          <a:lstStyle>
            <a:lvl1pPr marL="0" indent="0">
              <a:spcBef>
                <a:spcPts val="1026"/>
              </a:spcBef>
              <a:spcAft>
                <a:spcPts val="1026"/>
              </a:spcAft>
              <a:buFont typeface="Courier New" pitchFamily="49" charset="0"/>
              <a:buNone/>
              <a:defRPr sz="2052" b="0" baseline="0"/>
            </a:lvl1pPr>
            <a:lvl2pPr>
              <a:lnSpc>
                <a:spcPts val="2223"/>
              </a:lnSpc>
              <a:spcAft>
                <a:spcPts val="513"/>
              </a:spcAft>
              <a:buFont typeface="Courier New" pitchFamily="49" charset="0"/>
              <a:buChar char="o"/>
              <a:defRPr sz="1710"/>
            </a:lvl2pPr>
            <a:lvl3pPr>
              <a:lnSpc>
                <a:spcPts val="2223"/>
              </a:lnSpc>
              <a:defRPr sz="2052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50298" y="1763191"/>
            <a:ext cx="2616627" cy="3656989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buNone/>
              <a:defRPr sz="2052" b="0"/>
            </a:lvl1pPr>
          </a:lstStyle>
          <a:p>
            <a:pPr lvl="0"/>
            <a:endParaRPr lang="en-AU" noProof="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94252" y="816292"/>
            <a:ext cx="4556010" cy="2579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1847"/>
              </a:lnSpc>
              <a:defRPr sz="2052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8FEE-7BBA-4C24-9492-768D3AB599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0"/>
            <a:ext cx="9139927" cy="133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27" cy="133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2019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4894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49263" y="6356353"/>
            <a:ext cx="2895600" cy="3661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" name="Picture 3" descr="Premier - NSW Gov - 2 col RGB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378496" cy="558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804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4893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" name="Picture 3" descr="Premier - NSW Gov - 2 col RGB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378496" cy="558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677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38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8A432C8-69A7-458B-9684-2BFA64B31948}" type="datetime2">
              <a:rPr lang="en-US" smtClean="0"/>
              <a:pPr/>
              <a:t>Thursday, March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078782"/>
            <a:ext cx="9144000" cy="779221"/>
          </a:xfrm>
          <a:prstGeom prst="rect">
            <a:avLst/>
          </a:prstGeom>
          <a:gradFill flip="none" rotWithShape="1">
            <a:gsLst>
              <a:gs pos="0">
                <a:srgbClr val="8F5FA9"/>
              </a:gs>
              <a:gs pos="97000">
                <a:srgbClr val="009EE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en-AU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218197" y="6195050"/>
            <a:ext cx="3825919" cy="59799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en-AU" sz="16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Integrity,</a:t>
            </a:r>
            <a:r>
              <a:rPr lang="en-AU" sz="1600" b="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 Trust </a:t>
            </a:r>
          </a:p>
          <a:p>
            <a:r>
              <a:rPr lang="en-AU" sz="1600" b="0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Service &amp; Accountability</a:t>
            </a:r>
            <a:endParaRPr lang="en-AU" sz="1600" b="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6189" y="6316550"/>
            <a:ext cx="3802524" cy="346765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r"/>
            <a:r>
              <a:rPr lang="en-AU" sz="16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psc.nsw.gov.au</a:t>
            </a:r>
            <a:endParaRPr lang="en-AU" sz="16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32003" y="900311"/>
            <a:ext cx="8254799" cy="0"/>
          </a:xfrm>
          <a:prstGeom prst="line">
            <a:avLst/>
          </a:prstGeom>
          <a:ln>
            <a:solidFill>
              <a:srgbClr val="0091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9" y="221523"/>
            <a:ext cx="1466081" cy="48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38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9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1759" y="1910125"/>
            <a:ext cx="8219287" cy="44569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4" baseline="0">
                <a:solidFill>
                  <a:schemeClr val="bg1"/>
                </a:solidFill>
              </a:defRPr>
            </a:lvl1pPr>
            <a:lvl2pPr marL="386880" indent="0">
              <a:buNone/>
              <a:defRPr>
                <a:solidFill>
                  <a:schemeClr val="bg1"/>
                </a:solidFill>
              </a:defRPr>
            </a:lvl2pPr>
            <a:lvl3pPr marL="845705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372951" y="6562831"/>
            <a:ext cx="308149" cy="6191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0581D-6EA6-4570-82DB-AEE83FF9112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571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091D5-910D-4561-B055-A925F9CAA58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5" name="Picture 4" descr="Premier - NSW Gov - 2 col RGB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313606"/>
            <a:ext cx="1485293" cy="554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3058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274640"/>
            <a:ext cx="7378700" cy="922337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1036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2C87F-06C9-4A07-AB5E-D1D3BD546D8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510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solidFill>
            <a:srgbClr val="59316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1758" y="1910124"/>
            <a:ext cx="8219287" cy="4456955"/>
          </a:xfrm>
        </p:spPr>
        <p:txBody>
          <a:bodyPr/>
          <a:lstStyle>
            <a:lvl1pPr marL="0" indent="0">
              <a:buNone/>
              <a:defRPr sz="4104" baseline="0">
                <a:solidFill>
                  <a:schemeClr val="bg1"/>
                </a:solidFill>
              </a:defRPr>
            </a:lvl1pPr>
            <a:lvl2pPr marL="386880" indent="0">
              <a:buNone/>
              <a:defRPr>
                <a:solidFill>
                  <a:schemeClr val="bg1"/>
                </a:solidFill>
              </a:defRPr>
            </a:lvl2pPr>
            <a:lvl3pPr marL="845705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581D-6EA6-4570-82DB-AEE83FF9112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40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0"/>
            <a:ext cx="9139927" cy="133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1758" y="1763191"/>
            <a:ext cx="8112587" cy="365698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026"/>
              </a:spcBef>
              <a:spcAft>
                <a:spcPts val="1026"/>
              </a:spcAft>
              <a:buFont typeface="Courier New" pitchFamily="49" charset="0"/>
              <a:buNone/>
              <a:defRPr sz="2052" b="0" baseline="0"/>
            </a:lvl1pPr>
            <a:lvl2pPr>
              <a:lnSpc>
                <a:spcPct val="100000"/>
              </a:lnSpc>
              <a:spcAft>
                <a:spcPts val="855"/>
              </a:spcAft>
              <a:buFont typeface="Courier New" pitchFamily="49" charset="0"/>
              <a:buChar char="o"/>
              <a:defRPr sz="1710"/>
            </a:lvl2pPr>
            <a:lvl3pPr>
              <a:lnSpc>
                <a:spcPts val="2223"/>
              </a:lnSpc>
              <a:defRPr sz="1710"/>
            </a:lvl3pPr>
            <a:lvl4pPr>
              <a:spcBef>
                <a:spcPts val="0"/>
              </a:spcBef>
              <a:spcAft>
                <a:spcPts val="855"/>
              </a:spcAft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94252" y="816292"/>
            <a:ext cx="4556010" cy="2579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1847"/>
              </a:lnSpc>
              <a:defRPr sz="2052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372950" y="6367978"/>
            <a:ext cx="308149" cy="2567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AAE5B-4A0B-4EE3-81C7-0C2766D0FC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2486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Extracted-from-guidelines_RGB.ai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97" y="235265"/>
            <a:ext cx="1805277" cy="71357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49264" y="6233515"/>
            <a:ext cx="829627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61333" y="6537871"/>
            <a:ext cx="16991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fld id="{A4111843-91D2-604E-AF46-48F42EAC3A11}" type="slidenum">
              <a:rPr lang="en-US" sz="900">
                <a:latin typeface="Georgia"/>
                <a:cs typeface="Georgia"/>
              </a:rPr>
              <a:pPr algn="r"/>
              <a:t>‹#›</a:t>
            </a:fld>
            <a:endParaRPr lang="en-US" sz="900">
              <a:latin typeface="Georgia"/>
              <a:cs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49263" y="6356353"/>
            <a:ext cx="2895600" cy="36618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7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1544" y="1910680"/>
            <a:ext cx="8219555" cy="445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edit, then tab for body.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2950" y="6562831"/>
            <a:ext cx="308149" cy="61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850931">
              <a:defRPr sz="556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F43178-3944-4605-AEB6-B96FCED519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529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Georgia" pitchFamily="18" charset="0"/>
        </a:defRPr>
      </a:lvl5pPr>
      <a:lvl6pPr marL="390952" algn="ctr" rtl="0" fontAlgn="base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Georgia" pitchFamily="18" charset="0"/>
        </a:defRPr>
      </a:lvl6pPr>
      <a:lvl7pPr marL="781903" algn="ctr" rtl="0" fontAlgn="base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Georgia" pitchFamily="18" charset="0"/>
        </a:defRPr>
      </a:lvl7pPr>
      <a:lvl8pPr marL="1172855" algn="ctr" rtl="0" fontAlgn="base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Georgia" pitchFamily="18" charset="0"/>
        </a:defRPr>
      </a:lvl8pPr>
      <a:lvl9pPr marL="1563807" algn="ctr" rtl="0" fontAlgn="base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Georgia" pitchFamily="18" charset="0"/>
        </a:defRPr>
      </a:lvl9pPr>
    </p:titleStyle>
    <p:bodyStyle>
      <a:lvl1pPr marL="293214" indent="-293214" algn="l" rtl="0" eaLnBrk="0" fontAlgn="base" hangingPunct="0">
        <a:lnSpc>
          <a:spcPts val="5131"/>
        </a:lnSpc>
        <a:spcBef>
          <a:spcPct val="0"/>
        </a:spcBef>
        <a:spcAft>
          <a:spcPct val="0"/>
        </a:spcAft>
        <a:buFont typeface="Arial" charset="0"/>
        <a:buChar char="‪"/>
        <a:defRPr sz="496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5297" indent="-244345" algn="l" rtl="0" eaLnBrk="0" fontAlgn="base" hangingPunct="0">
        <a:lnSpc>
          <a:spcPts val="5131"/>
        </a:lnSpc>
        <a:spcBef>
          <a:spcPct val="0"/>
        </a:spcBef>
        <a:spcAft>
          <a:spcPct val="0"/>
        </a:spcAft>
        <a:buFont typeface="Arial" charset="0"/>
        <a:buChar char="‪"/>
        <a:defRPr sz="3591" kern="1200">
          <a:solidFill>
            <a:schemeClr val="tx1"/>
          </a:solidFill>
          <a:latin typeface="+mn-lt"/>
          <a:ea typeface="+mn-ea"/>
          <a:cs typeface="+mn-cs"/>
        </a:defRPr>
      </a:lvl2pPr>
      <a:lvl3pPr marL="196834" indent="-195476" algn="l" rtl="0" eaLnBrk="0" fontAlgn="base" hangingPunct="0">
        <a:lnSpc>
          <a:spcPts val="5131"/>
        </a:lnSpc>
        <a:spcBef>
          <a:spcPct val="0"/>
        </a:spcBef>
        <a:spcAft>
          <a:spcPct val="0"/>
        </a:spcAft>
        <a:buFont typeface="Arial" charset="0"/>
        <a:buChar char="•"/>
        <a:defRPr sz="3591" kern="1200">
          <a:solidFill>
            <a:schemeClr val="tx1"/>
          </a:solidFill>
          <a:latin typeface="+mn-lt"/>
          <a:ea typeface="+mn-ea"/>
          <a:cs typeface="+mn-cs"/>
        </a:defRPr>
      </a:lvl3pPr>
      <a:lvl4pPr marL="1368331" indent="-1954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759283" indent="-1954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150234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541186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2932138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323090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095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1903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2855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3807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4759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571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666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7614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264021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4000" dirty="0" smtClean="0">
                <a:solidFill>
                  <a:schemeClr val="bg1"/>
                </a:solidFill>
              </a:rPr>
              <a:t>Electronic approvals – a case study in inter-agency collaboration</a:t>
            </a:r>
            <a:endParaRPr lang="en-AU" sz="4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4653136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2400" dirty="0" smtClean="0">
                <a:solidFill>
                  <a:schemeClr val="bg1"/>
                </a:solidFill>
              </a:rPr>
              <a:t>Denise North, Director Corporate</a:t>
            </a:r>
            <a:br>
              <a:rPr lang="en-AU" sz="2400" dirty="0" smtClean="0">
                <a:solidFill>
                  <a:schemeClr val="bg1"/>
                </a:solidFill>
              </a:rPr>
            </a:br>
            <a:r>
              <a:rPr lang="en-AU" sz="2400" dirty="0" smtClean="0">
                <a:solidFill>
                  <a:schemeClr val="bg1"/>
                </a:solidFill>
              </a:rPr>
              <a:t>Public Service Commission</a:t>
            </a:r>
            <a:r>
              <a:rPr lang="en-AU" sz="2400" smtClean="0">
                <a:solidFill>
                  <a:schemeClr val="bg1"/>
                </a:solidFill>
              </a:rPr>
              <a:t/>
            </a:r>
            <a:br>
              <a:rPr lang="en-AU" sz="2400" smtClean="0">
                <a:solidFill>
                  <a:schemeClr val="bg1"/>
                </a:solidFill>
              </a:rPr>
            </a:br>
            <a:r>
              <a:rPr lang="en-AU" sz="2400" smtClean="0">
                <a:solidFill>
                  <a:schemeClr val="bg1"/>
                </a:solidFill>
              </a:rPr>
              <a:t>29 </a:t>
            </a:r>
            <a:r>
              <a:rPr lang="en-AU" sz="2400" dirty="0" smtClean="0">
                <a:solidFill>
                  <a:schemeClr val="bg1"/>
                </a:solidFill>
              </a:rPr>
              <a:t>March 2017</a:t>
            </a:r>
            <a:endParaRPr lang="en-A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14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0359" y="4869160"/>
            <a:ext cx="300951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30 PSC staff responded</a:t>
            </a:r>
          </a:p>
          <a:p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11 with comments</a:t>
            </a:r>
          </a:p>
          <a:p>
            <a:pPr marL="0" indent="0">
              <a:buNone/>
            </a:pPr>
            <a:endParaRPr lang="en-AU" altLang="en-US" sz="2400" kern="0" dirty="0">
              <a:solidFill>
                <a:schemeClr val="accent1"/>
              </a:solidFill>
              <a:ea typeface="ＭＳ Ｐゴシック" pitchFamily="27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635" y="1268760"/>
            <a:ext cx="366730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What do you find most frustrating about Objective?</a:t>
            </a:r>
            <a:endParaRPr lang="en-AU" sz="2600" dirty="0">
              <a:solidFill>
                <a:schemeClr val="accent1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761494"/>
              </p:ext>
            </p:extLst>
          </p:nvPr>
        </p:nvGraphicFramePr>
        <p:xfrm>
          <a:off x="3059832" y="1433048"/>
          <a:ext cx="6336704" cy="5200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2807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9946" y="1844824"/>
            <a:ext cx="62646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AU" altLang="en-US" sz="3200" kern="0" dirty="0">
                <a:solidFill>
                  <a:schemeClr val="accent1"/>
                </a:solidFill>
                <a:ea typeface="ＭＳ Ｐゴシック" pitchFamily="27" charset="-128"/>
              </a:rPr>
              <a:t>The answers we didn't see this time:</a:t>
            </a:r>
          </a:p>
          <a:p>
            <a:pPr marL="0" indent="0">
              <a:buNone/>
            </a:pPr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pPr lvl="1"/>
            <a:r>
              <a:rPr lang="en-AU" altLang="en-US" sz="1800" kern="0" dirty="0">
                <a:solidFill>
                  <a:schemeClr val="accent6"/>
                </a:solidFill>
                <a:ea typeface="ＭＳ Ｐゴシック" pitchFamily="27" charset="-128"/>
              </a:rPr>
              <a:t>My manager doesn't use Objective at all</a:t>
            </a:r>
          </a:p>
          <a:p>
            <a:pPr lvl="1"/>
            <a:r>
              <a:rPr lang="en-AU" altLang="en-US" sz="1800" kern="0" dirty="0">
                <a:solidFill>
                  <a:schemeClr val="accent6"/>
                </a:solidFill>
                <a:ea typeface="ＭＳ Ｐゴシック" pitchFamily="27" charset="-128"/>
              </a:rPr>
              <a:t>My team doesn't use it very well</a:t>
            </a:r>
          </a:p>
          <a:p>
            <a:pPr lvl="1"/>
            <a:r>
              <a:rPr lang="en-AU" altLang="en-US" sz="1800" kern="0" dirty="0">
                <a:solidFill>
                  <a:schemeClr val="accent6"/>
                </a:solidFill>
                <a:ea typeface="ＭＳ Ｐゴシック" pitchFamily="27" charset="-128"/>
              </a:rPr>
              <a:t>The support just isn't there</a:t>
            </a:r>
          </a:p>
          <a:p>
            <a:pPr lvl="1"/>
            <a:r>
              <a:rPr lang="en-AU" altLang="en-US" sz="1800" kern="0" dirty="0">
                <a:solidFill>
                  <a:schemeClr val="accent6"/>
                </a:solidFill>
                <a:ea typeface="ＭＳ Ｐゴシック" pitchFamily="27" charset="-128"/>
              </a:rPr>
              <a:t>I've forgotten my training</a:t>
            </a:r>
          </a:p>
          <a:p>
            <a:pPr lvl="1"/>
            <a:r>
              <a:rPr lang="en-AU" altLang="en-US" sz="1800" kern="0" dirty="0">
                <a:solidFill>
                  <a:schemeClr val="accent6"/>
                </a:solidFill>
                <a:ea typeface="ＭＳ Ｐゴシック" pitchFamily="27" charset="-128"/>
              </a:rPr>
              <a:t>The briefing/correspondence process</a:t>
            </a:r>
          </a:p>
          <a:p>
            <a:pPr lvl="1"/>
            <a:r>
              <a:rPr lang="en-AU" altLang="en-US" sz="1800" kern="0" dirty="0">
                <a:solidFill>
                  <a:schemeClr val="accent6"/>
                </a:solidFill>
                <a:ea typeface="ＭＳ Ｐゴシック" pitchFamily="27" charset="-128"/>
              </a:rPr>
              <a:t>Saving emails is complicated</a:t>
            </a:r>
          </a:p>
          <a:p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9946" y="4653136"/>
            <a:ext cx="818651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AU" altLang="en-US" sz="3200" i="1" kern="0" dirty="0">
                <a:solidFill>
                  <a:schemeClr val="accent1"/>
                </a:solidFill>
                <a:ea typeface="ＭＳ Ｐゴシック" pitchFamily="27" charset="-128"/>
              </a:rPr>
              <a:t>And also congratulations and thank you on driving this initiative. I’ve really appreciated your help, guidance and training along the way.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9946" y="1198493"/>
            <a:ext cx="782647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What do you find most frustrating about Objective?</a:t>
            </a:r>
            <a:endParaRPr lang="en-AU" sz="2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047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31004"/>
            <a:ext cx="1907410" cy="8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louisn\Objective\LOUISN-dpcdocs.govnet.nsw.gov.au-48000\Objects\Premier - NSW Gov - 2 col RG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96" y="2730559"/>
            <a:ext cx="2700533" cy="100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289" y="4394451"/>
            <a:ext cx="1815548" cy="88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5" descr="cid:image003.jpg@01D10810.41C2F6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13" y="9042824"/>
            <a:ext cx="3017613" cy="100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9" descr="image00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16" y="4405290"/>
            <a:ext cx="1638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9552" y="1429226"/>
            <a:ext cx="5006499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AU"/>
            </a:defPPr>
            <a:lvl1pPr>
              <a:defRPr sz="3600" kern="0">
                <a:solidFill>
                  <a:schemeClr val="accent1"/>
                </a:solidFill>
                <a:ea typeface="ＭＳ Ｐゴシック" pitchFamily="27" charset="-128"/>
              </a:defRPr>
            </a:lvl1pPr>
          </a:lstStyle>
          <a:p>
            <a:pPr algn="l"/>
            <a:r>
              <a:rPr lang="en-AU" dirty="0" smtClean="0"/>
              <a:t>Technical Collaboration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1260838" y="505249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003464"/>
                </a:solidFill>
              </a:rPr>
              <a:t>VMO</a:t>
            </a:r>
            <a:endParaRPr lang="en-AU" sz="2800" dirty="0">
              <a:solidFill>
                <a:srgbClr val="003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932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7564" y="2420888"/>
            <a:ext cx="7848872" cy="366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pPr marL="0" indent="0" algn="ctr">
              <a:buNone/>
            </a:pPr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pPr marL="0" indent="0" algn="ctr">
              <a:buNone/>
            </a:pPr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pPr marL="0" indent="0" algn="ctr">
              <a:buNone/>
            </a:pPr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pPr marL="0" indent="0" algn="ctr">
              <a:buNone/>
            </a:pPr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pPr marL="0" indent="0" algn="ctr">
              <a:buNone/>
            </a:pPr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pPr marL="0" indent="0" algn="ctr">
              <a:buNone/>
            </a:pPr>
            <a:endParaRPr lang="en-AU" altLang="en-US" sz="2400" kern="0" dirty="0">
              <a:solidFill>
                <a:schemeClr val="accent6"/>
              </a:solidFill>
              <a:ea typeface="ＭＳ Ｐゴシック" pitchFamily="27" charset="-128"/>
            </a:endParaRPr>
          </a:p>
          <a:p>
            <a:pPr marL="0" indent="0" algn="ctr">
              <a:buNone/>
            </a:pP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Emails: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10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all staff emails were sent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,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4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 inclusions into fortnightly 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Insite </a:t>
            </a:r>
            <a:r>
              <a:rPr lang="en-AU" altLang="en-US" sz="2400" i="1" kern="0" dirty="0" err="1">
                <a:solidFill>
                  <a:schemeClr val="accent1"/>
                </a:solidFill>
                <a:ea typeface="ＭＳ Ｐゴシック" pitchFamily="27" charset="-128"/>
              </a:rPr>
              <a:t>RoundUp</a:t>
            </a:r>
            <a:r>
              <a:rPr lang="en-AU" altLang="en-US" sz="2400" i="1" kern="0" dirty="0">
                <a:solidFill>
                  <a:schemeClr val="accent1"/>
                </a:solidFill>
                <a:ea typeface="ＭＳ Ｐゴシック" pitchFamily="27" charset="-128"/>
              </a:rPr>
              <a:t>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emails,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2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surveys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were conducted. </a:t>
            </a:r>
          </a:p>
          <a:p>
            <a:pPr marL="0" indent="0" algn="ctr">
              <a:buNone/>
            </a:pP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Roadshow: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7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 were </a:t>
            </a:r>
            <a:r>
              <a:rPr lang="en-AU" altLang="en-US" sz="2400" kern="0" dirty="0" smtClean="0">
                <a:solidFill>
                  <a:schemeClr val="accent6"/>
                </a:solidFill>
                <a:ea typeface="ＭＳ Ｐゴシック" pitchFamily="27" charset="-128"/>
              </a:rPr>
              <a:t>run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and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57%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of staff attended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.</a:t>
            </a:r>
          </a:p>
          <a:p>
            <a:pPr marL="0" indent="0" algn="ctr">
              <a:buNone/>
            </a:pP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Intranet pages: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2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new pages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were created (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317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 views) and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2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updated.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4 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news articles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were published (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301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 views). </a:t>
            </a:r>
          </a:p>
          <a:p>
            <a:pPr marL="0" indent="0" algn="ctr">
              <a:buNone/>
            </a:pP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Templates: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6 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briefing templates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were updated, and made available centrally on Insite and in Objective.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45159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AU"/>
            </a:defPPr>
            <a:lvl1pPr algn="l">
              <a:defRPr>
                <a:solidFill>
                  <a:schemeClr val="accent3"/>
                </a:solidFill>
              </a:defRPr>
            </a:lvl1pPr>
          </a:lstStyle>
          <a:p>
            <a:r>
              <a:rPr lang="en-AU" dirty="0">
                <a:solidFill>
                  <a:schemeClr val="accent1"/>
                </a:solidFill>
              </a:rPr>
              <a:t>Consultation and Change</a:t>
            </a:r>
          </a:p>
        </p:txBody>
      </p:sp>
    </p:spTree>
    <p:extLst>
      <p:ext uri="{BB962C8B-B14F-4D97-AF65-F5344CB8AC3E}">
        <p14:creationId xmlns:p14="http://schemas.microsoft.com/office/powerpoint/2010/main" val="1263978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569742" y="1572967"/>
            <a:ext cx="1602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/>
              <a:t>DPC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2636912"/>
            <a:ext cx="79928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New specific purpose templates being developed</a:t>
            </a:r>
          </a:p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Plain English training continues to be rolled out</a:t>
            </a:r>
            <a:endParaRPr lang="en-AU" altLang="en-US" sz="2800" kern="0" dirty="0">
              <a:solidFill>
                <a:schemeClr val="accent1"/>
              </a:solidFill>
              <a:ea typeface="ＭＳ Ｐゴシック" pitchFamily="27" charset="-128"/>
            </a:endParaRPr>
          </a:p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Looking at leveraging DPC’s improved emails</a:t>
            </a:r>
            <a:endParaRPr lang="en-AU" altLang="en-US" sz="2800" kern="0" dirty="0">
              <a:solidFill>
                <a:schemeClr val="accent1"/>
              </a:solidFill>
              <a:ea typeface="ＭＳ Ｐゴシック" pitchFamily="27" charset="-128"/>
            </a:endParaRPr>
          </a:p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Regular KPI reporting not yet in place</a:t>
            </a:r>
          </a:p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Engaging with other agencies who have an interest</a:t>
            </a:r>
            <a:endParaRPr lang="en-AU" altLang="en-US" sz="2800" kern="0" dirty="0">
              <a:solidFill>
                <a:schemeClr val="accent1"/>
              </a:solidFill>
              <a:ea typeface="ＭＳ Ｐゴシック" pitchFamily="27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434467"/>
            <a:ext cx="24636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What’s Next?</a:t>
            </a:r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56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  <a:latin typeface="Gill Sans"/>
              </a:rPr>
              <a:t>Questions?</a:t>
            </a:r>
            <a:endParaRPr lang="en-AU" dirty="0">
              <a:solidFill>
                <a:schemeClr val="accent1"/>
              </a:solidFill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628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134" y="1412776"/>
            <a:ext cx="6264696" cy="792088"/>
          </a:xfrm>
        </p:spPr>
        <p:txBody>
          <a:bodyPr/>
          <a:lstStyle/>
          <a:p>
            <a:pPr algn="l"/>
            <a:r>
              <a:rPr lang="en-AU" dirty="0" smtClean="0">
                <a:solidFill>
                  <a:schemeClr val="accent1"/>
                </a:solidFill>
                <a:latin typeface="Gill Sans"/>
              </a:rPr>
              <a:t>AGENDA</a:t>
            </a:r>
            <a:endParaRPr lang="en-AU" dirty="0">
              <a:solidFill>
                <a:schemeClr val="accent1"/>
              </a:solidFill>
              <a:latin typeface="Gill San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2420888"/>
            <a:ext cx="73448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714375" indent="-528638"/>
            <a:r>
              <a:rPr lang="en-AU" altLang="en-US" sz="3600" kern="0" dirty="0" smtClean="0">
                <a:solidFill>
                  <a:schemeClr val="accent1"/>
                </a:solidFill>
                <a:ea typeface="ＭＳ Ｐゴシック" pitchFamily="27" charset="-128"/>
              </a:rPr>
              <a:t>What was it?</a:t>
            </a:r>
            <a:endParaRPr lang="en-AU" altLang="en-US" sz="3600" kern="0" dirty="0">
              <a:solidFill>
                <a:schemeClr val="accent1"/>
              </a:solidFill>
              <a:ea typeface="ＭＳ Ｐゴシック" pitchFamily="27" charset="-128"/>
            </a:endParaRPr>
          </a:p>
          <a:p>
            <a:pPr marL="714375" indent="-528638"/>
            <a:r>
              <a:rPr lang="en-AU" altLang="en-US" sz="3600" kern="0" dirty="0" smtClean="0">
                <a:solidFill>
                  <a:schemeClr val="accent1"/>
                </a:solidFill>
                <a:ea typeface="ＭＳ Ｐゴシック" pitchFamily="27" charset="-128"/>
              </a:rPr>
              <a:t>Why did we do it?</a:t>
            </a:r>
          </a:p>
          <a:p>
            <a:pPr marL="714375" indent="-528638"/>
            <a:r>
              <a:rPr lang="en-AU" altLang="en-US" sz="3600" kern="0" dirty="0" smtClean="0">
                <a:solidFill>
                  <a:schemeClr val="accent1"/>
                </a:solidFill>
                <a:ea typeface="ＭＳ Ｐゴシック" pitchFamily="27" charset="-128"/>
              </a:rPr>
              <a:t>How did we go?</a:t>
            </a:r>
          </a:p>
          <a:p>
            <a:pPr marL="714375" indent="-528638"/>
            <a:r>
              <a:rPr lang="en-AU" altLang="en-US" sz="3600" kern="0" dirty="0" smtClean="0">
                <a:solidFill>
                  <a:schemeClr val="accent1"/>
                </a:solidFill>
                <a:ea typeface="ＭＳ Ｐゴシック" pitchFamily="27" charset="-128"/>
              </a:rPr>
              <a:t>What happens next?</a:t>
            </a:r>
          </a:p>
        </p:txBody>
      </p:sp>
    </p:spTree>
    <p:extLst>
      <p:ext uri="{BB962C8B-B14F-4D97-AF65-F5344CB8AC3E}">
        <p14:creationId xmlns:p14="http://schemas.microsoft.com/office/powerpoint/2010/main" val="85490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595661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/>
              <a:t>PSC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69742" y="1572967"/>
            <a:ext cx="1602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/>
              <a:t>DPC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52720" y="2924944"/>
            <a:ext cx="73448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AU" altLang="en-US" sz="3200" i="1" kern="0" dirty="0">
                <a:solidFill>
                  <a:schemeClr val="accent1"/>
                </a:solidFill>
                <a:ea typeface="ＭＳ Ｐゴシック" pitchFamily="27" charset="-128"/>
              </a:rPr>
              <a:t>Collaborative project to see PSC transition to a 100% digital approval environment in a similar manner to DPC, following an inter-agency delivery approach. </a:t>
            </a:r>
          </a:p>
        </p:txBody>
      </p:sp>
    </p:spTree>
    <p:extLst>
      <p:ext uri="{BB962C8B-B14F-4D97-AF65-F5344CB8AC3E}">
        <p14:creationId xmlns:p14="http://schemas.microsoft.com/office/powerpoint/2010/main" val="2102731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569742" y="1572967"/>
            <a:ext cx="1602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/>
              <a:t>DPC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2160049"/>
            <a:ext cx="73448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Time to deliver</a:t>
            </a:r>
            <a:endParaRPr lang="en-AU" altLang="en-US" sz="2800" kern="0" dirty="0">
              <a:solidFill>
                <a:schemeClr val="accent1"/>
              </a:solidFill>
              <a:ea typeface="ＭＳ Ｐゴシック" pitchFamily="27" charset="-128"/>
            </a:endParaRPr>
          </a:p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Good public citizens</a:t>
            </a:r>
          </a:p>
          <a:p>
            <a:pPr marL="1171575" lvl="1" indent="-457200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taxpayer accountability</a:t>
            </a:r>
          </a:p>
          <a:p>
            <a:pPr marL="1171575" lvl="1" indent="-457200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collaboration and knowledge sharing</a:t>
            </a:r>
          </a:p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Common EDRM platform</a:t>
            </a:r>
          </a:p>
          <a:p>
            <a:pPr marL="1171575" lvl="1" indent="-457200"/>
            <a:r>
              <a:rPr lang="en-AU" altLang="en-US" sz="2800" kern="0" dirty="0">
                <a:solidFill>
                  <a:schemeClr val="accent1"/>
                </a:solidFill>
                <a:ea typeface="ＭＳ Ｐゴシック" pitchFamily="27" charset="-128"/>
              </a:rPr>
              <a:t>but not a shared instance</a:t>
            </a:r>
          </a:p>
          <a:p>
            <a:pPr marL="714375" indent="-528638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Family ties</a:t>
            </a:r>
          </a:p>
          <a:p>
            <a:pPr marL="1171575" lvl="1" indent="-457200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cluster links</a:t>
            </a:r>
          </a:p>
          <a:p>
            <a:pPr marL="1171575" lvl="1" indent="-457200"/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both </a:t>
            </a:r>
            <a:r>
              <a:rPr lang="en-AU" altLang="en-US" sz="2800" kern="0" dirty="0" err="1" smtClean="0">
                <a:solidFill>
                  <a:schemeClr val="accent1"/>
                </a:solidFill>
                <a:ea typeface="ＭＳ Ｐゴシック" pitchFamily="27" charset="-128"/>
              </a:rPr>
              <a:t>GovConnect</a:t>
            </a:r>
            <a:r>
              <a:rPr lang="en-AU" altLang="en-US" sz="2800" kern="0" dirty="0" smtClean="0">
                <a:solidFill>
                  <a:schemeClr val="accent1"/>
                </a:solidFill>
                <a:ea typeface="ＭＳ Ｐゴシック" pitchFamily="27" charset="-128"/>
              </a:rPr>
              <a:t> clients</a:t>
            </a:r>
            <a:endParaRPr lang="en-AU" altLang="en-US" sz="2800" kern="0" dirty="0">
              <a:solidFill>
                <a:schemeClr val="accent1"/>
              </a:solidFill>
              <a:ea typeface="ＭＳ Ｐゴシック" pitchFamily="27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728" y="1318662"/>
            <a:ext cx="48814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Key Drivers of collaboration</a:t>
            </a:r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03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595661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/>
              <a:t>PSC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69742" y="1572967"/>
            <a:ext cx="1602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/>
              <a:t>DPC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2149659"/>
            <a:ext cx="73448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714375" indent="-528638"/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Adopt the proven solution and leverage experience</a:t>
            </a:r>
          </a:p>
          <a:p>
            <a:pPr marL="714375" indent="-528638"/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Great project management </a:t>
            </a:r>
            <a:r>
              <a:rPr lang="en-AU" altLang="en-US" sz="2600" kern="0" dirty="0" smtClean="0">
                <a:solidFill>
                  <a:schemeClr val="accent1"/>
                </a:solidFill>
                <a:ea typeface="ＭＳ Ｐゴシック" pitchFamily="27" charset="-128"/>
              </a:rPr>
              <a:t>(DPC</a:t>
            </a:r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)</a:t>
            </a:r>
          </a:p>
          <a:p>
            <a:pPr marL="714375" indent="-528638"/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Leadership buy in</a:t>
            </a:r>
          </a:p>
          <a:p>
            <a:pPr marL="1171575" lvl="1" indent="-457200"/>
            <a:r>
              <a:rPr lang="en-AU" altLang="en-US" kern="0" dirty="0">
                <a:solidFill>
                  <a:schemeClr val="accent1"/>
                </a:solidFill>
                <a:ea typeface="ＭＳ Ｐゴシック" pitchFamily="27" charset="-128"/>
                <a:cs typeface="ＭＳ Ｐゴシック" pitchFamily="4" charset="-128"/>
              </a:rPr>
              <a:t>Deputy Commissioner sponsor</a:t>
            </a:r>
          </a:p>
          <a:p>
            <a:pPr marL="1171575" lvl="1" indent="-457200"/>
            <a:r>
              <a:rPr lang="en-AU" altLang="en-US" kern="0" dirty="0">
                <a:solidFill>
                  <a:schemeClr val="accent1"/>
                </a:solidFill>
                <a:ea typeface="ＭＳ Ｐゴシック" pitchFamily="27" charset="-128"/>
                <a:cs typeface="ＭＳ Ｐゴシック" pitchFamily="4" charset="-128"/>
              </a:rPr>
              <a:t>Commissioner feeling the </a:t>
            </a:r>
            <a:r>
              <a:rPr lang="en-AU" altLang="en-US" kern="0" dirty="0" smtClean="0">
                <a:solidFill>
                  <a:schemeClr val="accent1"/>
                </a:solidFill>
                <a:ea typeface="ＭＳ Ｐゴシック" pitchFamily="27" charset="-128"/>
                <a:cs typeface="ＭＳ Ｐゴシック" pitchFamily="4" charset="-128"/>
              </a:rPr>
              <a:t>pain</a:t>
            </a:r>
          </a:p>
          <a:p>
            <a:pPr marL="1171575" lvl="1" indent="-457200"/>
            <a:r>
              <a:rPr lang="en-AU" altLang="en-US" kern="0" dirty="0" smtClean="0">
                <a:solidFill>
                  <a:schemeClr val="accent1"/>
                </a:solidFill>
                <a:ea typeface="ＭＳ Ｐゴシック" pitchFamily="27" charset="-128"/>
                <a:cs typeface="ＭＳ Ｐゴシック" pitchFamily="4" charset="-128"/>
              </a:rPr>
              <a:t>DPC’s CIO on board</a:t>
            </a:r>
            <a:endParaRPr lang="en-AU" altLang="en-US" kern="0" dirty="0">
              <a:solidFill>
                <a:schemeClr val="accent1"/>
              </a:solidFill>
              <a:ea typeface="ＭＳ Ｐゴシック" pitchFamily="27" charset="-128"/>
              <a:cs typeface="ＭＳ Ｐゴシック" pitchFamily="4" charset="-128"/>
            </a:endParaRPr>
          </a:p>
          <a:p>
            <a:pPr marL="714375" indent="-528638"/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Communicate, communicate, communicate</a:t>
            </a:r>
          </a:p>
          <a:p>
            <a:pPr marL="1171575" lvl="1" indent="-457200"/>
            <a:r>
              <a:rPr lang="en-AU" altLang="en-US" kern="0" dirty="0">
                <a:solidFill>
                  <a:schemeClr val="accent1"/>
                </a:solidFill>
                <a:ea typeface="ＭＳ Ｐゴシック" pitchFamily="27" charset="-128"/>
                <a:cs typeface="ＭＳ Ｐゴシック" pitchFamily="4" charset="-128"/>
              </a:rPr>
              <a:t>and train, train, train</a:t>
            </a:r>
          </a:p>
          <a:p>
            <a:pPr marL="714375" indent="-528638"/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Set up ongoing support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295968"/>
            <a:ext cx="30267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Success Factors</a:t>
            </a:r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63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24"/>
          <p:cNvSpPr txBox="1"/>
          <p:nvPr/>
        </p:nvSpPr>
        <p:spPr>
          <a:xfrm>
            <a:off x="647564" y="1196752"/>
            <a:ext cx="65517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 smtClean="0">
                <a:solidFill>
                  <a:schemeClr val="accent1"/>
                </a:solidFill>
              </a:rPr>
              <a:t>Overall Performance</a:t>
            </a:r>
            <a:endParaRPr lang="en-AU" sz="2800" b="1" cap="all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7564" y="2110025"/>
            <a:ext cx="7848872" cy="390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endParaRPr lang="en-AU" altLang="en-US" sz="2600" kern="0" dirty="0">
              <a:solidFill>
                <a:srgbClr val="7030A0"/>
              </a:solidFill>
              <a:ea typeface="ＭＳ Ｐゴシック" pitchFamily="27" charset="-128"/>
            </a:endParaRPr>
          </a:p>
          <a:p>
            <a:pPr marL="714375" indent="-528638">
              <a:buFont typeface="+mj-lt"/>
              <a:buChar char="•"/>
            </a:pPr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The project, technical, change, and communication plans necessary for the delivery of the project.</a:t>
            </a:r>
          </a:p>
          <a:p>
            <a:pPr marL="714375" indent="-528638">
              <a:buFont typeface="+mj-lt"/>
              <a:buChar char="•"/>
            </a:pPr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A single, generic, tested, and validated approval solution which can be applied to all (or most) of PSC’s decision making processes, deployed into PSC’s technical environment.</a:t>
            </a:r>
          </a:p>
          <a:p>
            <a:pPr marL="714375" indent="-528638">
              <a:buFont typeface="+mj-lt"/>
              <a:buChar char="•"/>
            </a:pPr>
            <a:r>
              <a:rPr lang="en-AU" altLang="en-US" sz="2600" kern="0" dirty="0">
                <a:solidFill>
                  <a:schemeClr val="accent1"/>
                </a:solidFill>
                <a:ea typeface="ＭＳ Ｐゴシック" pitchFamily="27" charset="-128"/>
              </a:rPr>
              <a:t>The change management and training required to ensure the adoption and ongoing use of the solution</a:t>
            </a:r>
            <a:r>
              <a:rPr lang="en-AU" altLang="en-US" sz="2600" kern="0" dirty="0" smtClean="0">
                <a:solidFill>
                  <a:schemeClr val="accent1"/>
                </a:solidFill>
                <a:ea typeface="ＭＳ Ｐゴシック" pitchFamily="27" charset="-128"/>
              </a:rPr>
              <a:t>.</a:t>
            </a:r>
          </a:p>
          <a:p>
            <a:pPr marL="714375" indent="-528638">
              <a:buFont typeface="+mj-lt"/>
              <a:buChar char="•"/>
            </a:pPr>
            <a:r>
              <a:rPr lang="en-AU" altLang="en-US" sz="2600" kern="0" dirty="0" smtClean="0">
                <a:solidFill>
                  <a:schemeClr val="accent1"/>
                </a:solidFill>
                <a:ea typeface="ＭＳ Ｐゴシック" pitchFamily="27" charset="-128"/>
              </a:rPr>
              <a:t>…and we built an inter-agency service agreement template for future use….</a:t>
            </a:r>
            <a:endParaRPr lang="en-AU" altLang="en-US" sz="2600" kern="0" dirty="0">
              <a:solidFill>
                <a:schemeClr val="accent1"/>
              </a:solidFill>
              <a:ea typeface="ＭＳ Ｐゴシック" pitchFamily="2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79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24"/>
          <p:cNvSpPr txBox="1"/>
          <p:nvPr/>
        </p:nvSpPr>
        <p:spPr>
          <a:xfrm>
            <a:off x="2" y="18864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cap="all" dirty="0"/>
              <a:t>OVERALL Performance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2852936"/>
            <a:ext cx="7848872" cy="275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endParaRPr lang="en-AU" altLang="en-US" sz="2400" kern="0" dirty="0">
              <a:solidFill>
                <a:schemeClr val="accent3"/>
              </a:solidFill>
              <a:ea typeface="ＭＳ Ｐゴシック" pitchFamily="27" charset="-128"/>
            </a:endParaRPr>
          </a:p>
          <a:p>
            <a:pPr marL="0" indent="0" algn="ctr">
              <a:buNone/>
            </a:pPr>
            <a:r>
              <a:rPr lang="en-AU" altLang="en-US" sz="2400" kern="0" dirty="0">
                <a:solidFill>
                  <a:schemeClr val="accent6">
                    <a:lumMod val="75000"/>
                  </a:schemeClr>
                </a:solidFill>
                <a:ea typeface="ＭＳ Ｐゴシック" pitchFamily="27" charset="-128"/>
              </a:rPr>
              <a:t>Increased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transparency </a:t>
            </a:r>
            <a:r>
              <a:rPr lang="en-AU" altLang="en-US" sz="2400" kern="0" dirty="0">
                <a:solidFill>
                  <a:schemeClr val="accent6">
                    <a:lumMod val="75000"/>
                  </a:schemeClr>
                </a:solidFill>
                <a:ea typeface="ＭＳ Ｐゴシック" pitchFamily="27" charset="-128"/>
              </a:rPr>
              <a:t>of approval processes; average number of approvers was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3.5</a:t>
            </a:r>
            <a:r>
              <a:rPr lang="en-AU" altLang="en-US" sz="2400" kern="0" dirty="0">
                <a:solidFill>
                  <a:schemeClr val="accent6">
                    <a:lumMod val="75000"/>
                  </a:schemeClr>
                </a:solidFill>
                <a:ea typeface="ＭＳ Ｐゴシック" pitchFamily="27" charset="-128"/>
              </a:rPr>
              <a:t> now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2.4 </a:t>
            </a:r>
          </a:p>
          <a:p>
            <a:pPr marL="0" indent="0" algn="ctr">
              <a:buNone/>
            </a:pPr>
            <a:r>
              <a:rPr lang="en-AU" altLang="en-US" sz="2400" kern="0" dirty="0">
                <a:solidFill>
                  <a:schemeClr val="accent6">
                    <a:lumMod val="75000"/>
                  </a:schemeClr>
                </a:solidFill>
                <a:ea typeface="ＭＳ Ｐゴシック" pitchFamily="27" charset="-128"/>
              </a:rPr>
              <a:t>Average number of days from creation to approval was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8.6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, </a:t>
            </a:r>
          </a:p>
          <a:p>
            <a:pPr marL="0" indent="0" algn="ctr">
              <a:buNone/>
            </a:pPr>
            <a:r>
              <a:rPr lang="en-AU" altLang="en-US" sz="2400" kern="0" dirty="0">
                <a:solidFill>
                  <a:schemeClr val="accent6">
                    <a:lumMod val="75000"/>
                  </a:schemeClr>
                </a:solidFill>
                <a:ea typeface="ＭＳ Ｐゴシック" pitchFamily="27" charset="-128"/>
              </a:rPr>
              <a:t>it’s now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4.6 days.</a:t>
            </a:r>
          </a:p>
          <a:p>
            <a:pPr marL="0" indent="0" algn="ctr">
              <a:buNone/>
            </a:pPr>
            <a:endParaRPr lang="en-AU" altLang="en-US" sz="2400" kern="0" dirty="0">
              <a:solidFill>
                <a:schemeClr val="accent3"/>
              </a:solidFill>
              <a:ea typeface="ＭＳ Ｐゴシック" pitchFamily="27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461539"/>
            <a:ext cx="1851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164589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24"/>
          <p:cNvSpPr txBox="1"/>
          <p:nvPr/>
        </p:nvSpPr>
        <p:spPr>
          <a:xfrm>
            <a:off x="2" y="18864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cap="all" dirty="0"/>
              <a:t>OVERALL Performance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9533" y="2276872"/>
            <a:ext cx="8424936" cy="390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78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ＭＳ Ｐゴシック" pitchFamily="4" charset="-128"/>
                <a:cs typeface="ＭＳ Ｐゴシック" pitchFamily="4" charset="-128"/>
              </a:defRPr>
            </a:lvl1pPr>
            <a:lvl2pPr marL="533400" indent="-17621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8525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5713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2900" indent="-1778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01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5273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29845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441700" indent="-177800" algn="l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»"/>
              <a:defRPr sz="14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Increased 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structured collaboration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between staff on key decision documents. In the past, the majority of briefs stored in Objective were 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only the final approved versions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Now 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all briefs (and attachments) are stored in Objective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at the start of the approval (and tracked the whole time).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AU" altLang="en-US" sz="2400" kern="0" dirty="0" smtClean="0">
                <a:solidFill>
                  <a:schemeClr val="accent6"/>
                </a:solidFill>
                <a:ea typeface="ＭＳ Ｐゴシック" pitchFamily="27" charset="-128"/>
              </a:rPr>
              <a:t>Increased 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mobility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 for staff engaged in approval processes;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staff accessing documents through the web has increased from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132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 to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213.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AU" altLang="en-US" sz="2400" kern="0" dirty="0" smtClean="0">
                <a:solidFill>
                  <a:schemeClr val="accent1"/>
                </a:solidFill>
                <a:ea typeface="ＭＳ Ｐゴシック" pitchFamily="27" charset="-128"/>
              </a:rPr>
              <a:t>Minimised 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printing and re-printing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of paper briefs.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62 briefs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have been approved,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only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</a:t>
            </a:r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2</a:t>
            </a:r>
            <a:r>
              <a:rPr lang="en-AU" altLang="en-US" sz="2400" kern="0" dirty="0">
                <a:solidFill>
                  <a:schemeClr val="accent1"/>
                </a:solidFill>
                <a:ea typeface="ＭＳ Ｐゴシック" pitchFamily="27" charset="-128"/>
              </a:rPr>
              <a:t> </a:t>
            </a:r>
            <a:r>
              <a:rPr lang="en-AU" altLang="en-US" sz="2400" kern="0" dirty="0">
                <a:solidFill>
                  <a:schemeClr val="accent6"/>
                </a:solidFill>
                <a:ea typeface="ＭＳ Ｐゴシック" pitchFamily="27" charset="-128"/>
              </a:rPr>
              <a:t>of those have required printing.</a:t>
            </a:r>
          </a:p>
        </p:txBody>
      </p:sp>
    </p:spTree>
    <p:extLst>
      <p:ext uri="{BB962C8B-B14F-4D97-AF65-F5344CB8AC3E}">
        <p14:creationId xmlns:p14="http://schemas.microsoft.com/office/powerpoint/2010/main" val="242758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24"/>
          <p:cNvSpPr txBox="1"/>
          <p:nvPr/>
        </p:nvSpPr>
        <p:spPr>
          <a:xfrm>
            <a:off x="2" y="18864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cap="all" dirty="0"/>
              <a:t>OVERALL Performance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979530" y="2780930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altLang="en-US" sz="3600" kern="0" dirty="0">
                <a:solidFill>
                  <a:schemeClr val="accent6"/>
                </a:solidFill>
                <a:ea typeface="ＭＳ Ｐゴシック" pitchFamily="27" charset="-128"/>
              </a:rPr>
              <a:t>$80k</a:t>
            </a:r>
          </a:p>
        </p:txBody>
      </p:sp>
      <p:sp>
        <p:nvSpPr>
          <p:cNvPr id="6" name="Rectangle 5"/>
          <p:cNvSpPr/>
          <p:nvPr/>
        </p:nvSpPr>
        <p:spPr>
          <a:xfrm>
            <a:off x="3325507" y="3718775"/>
            <a:ext cx="2492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altLang="en-US" sz="3600" kern="0" dirty="0">
                <a:solidFill>
                  <a:schemeClr val="accent1"/>
                </a:solidFill>
                <a:ea typeface="ＭＳ Ｐゴシック" pitchFamily="27" charset="-128"/>
              </a:rPr>
              <a:t>$</a:t>
            </a:r>
            <a:r>
              <a:rPr lang="en-US" sz="3600" b="1" dirty="0">
                <a:solidFill>
                  <a:schemeClr val="accent1"/>
                </a:solidFill>
              </a:rPr>
              <a:t>86,233.75</a:t>
            </a:r>
            <a:endParaRPr lang="en-AU" altLang="en-US" sz="3600" kern="0" dirty="0">
              <a:solidFill>
                <a:schemeClr val="accent1"/>
              </a:solidFill>
              <a:ea typeface="ＭＳ Ｐゴシック" pitchFamily="27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564" y="1196752"/>
            <a:ext cx="65517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 smtClean="0">
                <a:solidFill>
                  <a:schemeClr val="accent1"/>
                </a:solidFill>
              </a:rPr>
              <a:t>Overall Performance</a:t>
            </a:r>
            <a:endParaRPr lang="en-AU" sz="2800" b="1" cap="all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0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PSCThemeCOlour">
  <a:themeElements>
    <a:clrScheme name="Custom 6">
      <a:dk1>
        <a:srgbClr val="000000"/>
      </a:dk1>
      <a:lt1>
        <a:sysClr val="window" lastClr="FFFFFF"/>
      </a:lt1>
      <a:dk2>
        <a:srgbClr val="999289"/>
      </a:dk2>
      <a:lt2>
        <a:srgbClr val="EAE8DA"/>
      </a:lt2>
      <a:accent1>
        <a:srgbClr val="128C61"/>
      </a:accent1>
      <a:accent2>
        <a:srgbClr val="B2D107"/>
      </a:accent2>
      <a:accent3>
        <a:srgbClr val="46214D"/>
      </a:accent3>
      <a:accent4>
        <a:srgbClr val="57B99C"/>
      </a:accent4>
      <a:accent5>
        <a:srgbClr val="9B859F"/>
      </a:accent5>
      <a:accent6>
        <a:srgbClr val="7F786E"/>
      </a:accent6>
      <a:hlink>
        <a:srgbClr val="128C61"/>
      </a:hlink>
      <a:folHlink>
        <a:srgbClr val="4621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PSCThemeCOlour" id="{7078D9F5-522D-4D64-8255-83E8E2005A4C}" vid="{C6AFE841-881D-49D8-A602-1046FF65B78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011009_OBJ_Presentation_WHITE.pot</Template>
  <TotalTime>59117</TotalTime>
  <Pages>0</Pages>
  <Words>639</Words>
  <Characters>0</Characters>
  <Application>Microsoft Office PowerPoint</Application>
  <PresentationFormat>On-screen Show (4:3)</PresentationFormat>
  <Lines>0</Lines>
  <Paragraphs>113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PSCThemeCOlour</vt:lpstr>
      <vt:lpstr>Custom Design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Objective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PRESENTATION TITLE.</dc:title>
  <dc:creator>Objective</dc:creator>
  <cp:lastModifiedBy>Robinson, Catherine</cp:lastModifiedBy>
  <cp:revision>954</cp:revision>
  <cp:lastPrinted>2017-03-28T03:41:39Z</cp:lastPrinted>
  <dcterms:created xsi:type="dcterms:W3CDTF">2009-10-01T06:37:03Z</dcterms:created>
  <dcterms:modified xsi:type="dcterms:W3CDTF">2017-03-30T03:48:35Z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A3580610</vt:lpwstr>
  </property>
  <property fmtid="{D5CDD505-2E9C-101B-9397-08002B2CF9AE}" pid="3" name="Objective-Title">
    <vt:lpwstr>State Archives and Records Presentation - March 2017</vt:lpwstr>
  </property>
  <property fmtid="{D5CDD505-2E9C-101B-9397-08002B2CF9AE}" pid="4" name="Objective-Comment">
    <vt:lpwstr/>
  </property>
  <property fmtid="{D5CDD505-2E9C-101B-9397-08002B2CF9AE}" pid="5" name="Objective-CreationStamp">
    <vt:filetime>2017-03-28T03:49:54Z</vt:filetime>
  </property>
  <property fmtid="{D5CDD505-2E9C-101B-9397-08002B2CF9AE}" pid="6" name="Objective-IsApproved">
    <vt:bool>false</vt:bool>
  </property>
  <property fmtid="{D5CDD505-2E9C-101B-9397-08002B2CF9AE}" pid="7" name="Objective-IsPublished">
    <vt:bool>true</vt:bool>
  </property>
  <property fmtid="{D5CDD505-2E9C-101B-9397-08002B2CF9AE}" pid="8" name="Objective-DatePublished">
    <vt:filetime>2017-03-28T03:57:58Z</vt:filetime>
  </property>
  <property fmtid="{D5CDD505-2E9C-101B-9397-08002B2CF9AE}" pid="9" name="Objective-ModificationStamp">
    <vt:filetime>2017-03-28T03:57:59Z</vt:filetime>
  </property>
  <property fmtid="{D5CDD505-2E9C-101B-9397-08002B2CF9AE}" pid="10" name="Objective-Owner">
    <vt:lpwstr>Denise North</vt:lpwstr>
  </property>
  <property fmtid="{D5CDD505-2E9C-101B-9397-08002B2CF9AE}" pid="11" name="Objective-Path">
    <vt:lpwstr>Objective Global Folder:1. Public Service Commission (PSC):1. Public Service Commission File Plan (PSC):CORPORATE AND HR:EXECUTIVE:PSC Executive:Director Corporate:</vt:lpwstr>
  </property>
  <property fmtid="{D5CDD505-2E9C-101B-9397-08002B2CF9AE}" pid="12" name="Objective-Parent">
    <vt:lpwstr>Director Corporate</vt:lpwstr>
  </property>
  <property fmtid="{D5CDD505-2E9C-101B-9397-08002B2CF9AE}" pid="13" name="Objective-State">
    <vt:lpwstr>Published</vt:lpwstr>
  </property>
  <property fmtid="{D5CDD505-2E9C-101B-9397-08002B2CF9AE}" pid="14" name="Objective-Version">
    <vt:lpwstr>1.0</vt:lpwstr>
  </property>
  <property fmtid="{D5CDD505-2E9C-101B-9397-08002B2CF9AE}" pid="15" name="Objective-VersionNumber">
    <vt:r8>2</vt:r8>
  </property>
  <property fmtid="{D5CDD505-2E9C-101B-9397-08002B2CF9AE}" pid="16" name="Objective-VersionComment">
    <vt:lpwstr>Version 2</vt:lpwstr>
  </property>
  <property fmtid="{D5CDD505-2E9C-101B-9397-08002B2CF9AE}" pid="17" name="Objective-FileNumber">
    <vt:lpwstr>PSC03644</vt:lpwstr>
  </property>
  <property fmtid="{D5CDD505-2E9C-101B-9397-08002B2CF9AE}" pid="18" name="Objective-Classification">
    <vt:lpwstr>[Inherited - none]</vt:lpwstr>
  </property>
  <property fmtid="{D5CDD505-2E9C-101B-9397-08002B2CF9AE}" pid="19" name="Objective-Caveats">
    <vt:lpwstr/>
  </property>
  <property fmtid="{D5CDD505-2E9C-101B-9397-08002B2CF9AE}" pid="20" name="Objective-Document Type [system]">
    <vt:lpwstr>Presentation (PRES)</vt:lpwstr>
  </property>
  <property fmtid="{D5CDD505-2E9C-101B-9397-08002B2CF9AE}" pid="21" name="Objective-Approval Status [system]">
    <vt:lpwstr/>
  </property>
  <property fmtid="{D5CDD505-2E9C-101B-9397-08002B2CF9AE}" pid="22" name="Objective-Approval Date [system]">
    <vt:lpwstr/>
  </property>
  <property fmtid="{D5CDD505-2E9C-101B-9397-08002B2CF9AE}" pid="23" name="Objective-Information Links [system]">
    <vt:lpwstr/>
  </property>
  <property fmtid="{D5CDD505-2E9C-101B-9397-08002B2CF9AE}" pid="24" name="Objective-Sensitivity Label [system]">
    <vt:lpwstr>None</vt:lpwstr>
  </property>
  <property fmtid="{D5CDD505-2E9C-101B-9397-08002B2CF9AE}" pid="25" name="Objective-Approval Due [system]">
    <vt:lpwstr/>
  </property>
  <property fmtid="{D5CDD505-2E9C-101B-9397-08002B2CF9AE}" pid="26" name="Objective-Submitted By [system]">
    <vt:lpwstr/>
  </property>
  <property fmtid="{D5CDD505-2E9C-101B-9397-08002B2CF9AE}" pid="27" name="Objective-Current Approver [system]">
    <vt:lpwstr/>
  </property>
  <property fmtid="{D5CDD505-2E9C-101B-9397-08002B2CF9AE}" pid="28" name="Objective-Approval History [system]">
    <vt:lpwstr/>
  </property>
  <property fmtid="{D5CDD505-2E9C-101B-9397-08002B2CF9AE}" pid="29" name="Objective-Print and Dispatch Approach [system]">
    <vt:lpwstr/>
  </property>
  <property fmtid="{D5CDD505-2E9C-101B-9397-08002B2CF9AE}" pid="30" name="Objective-Print and Dispatch Instructions [system]">
    <vt:lpwstr/>
  </property>
  <property fmtid="{D5CDD505-2E9C-101B-9397-08002B2CF9AE}" pid="31" name="Objective-Document Tag(s) [system]">
    <vt:lpwstr/>
  </property>
  <property fmtid="{D5CDD505-2E9C-101B-9397-08002B2CF9AE}" pid="32" name="Objective-Security Classification [system]">
    <vt:lpwstr>UNCLASSIFIED</vt:lpwstr>
  </property>
  <property fmtid="{D5CDD505-2E9C-101B-9397-08002B2CF9AE}" pid="33" name="Objective-DLM [system]">
    <vt:lpwstr>No Impact</vt:lpwstr>
  </property>
  <property fmtid="{D5CDD505-2E9C-101B-9397-08002B2CF9AE}" pid="34" name="Objective-Vital Record [system]">
    <vt:lpwstr>No</vt:lpwstr>
  </property>
  <property fmtid="{D5CDD505-2E9C-101B-9397-08002B2CF9AE}" pid="35" name="Objective-Author">
    <vt:lpwstr>Mitya Antoncic</vt:lpwstr>
  </property>
  <property fmtid="{D5CDD505-2E9C-101B-9397-08002B2CF9AE}" pid="36" name="Objective-Position">
    <vt:lpwstr>Business Mgr, EDRM</vt:lpwstr>
  </property>
  <property fmtid="{D5CDD505-2E9C-101B-9397-08002B2CF9AE}" pid="37" name="Objective-Author Organisation">
    <vt:lpwstr>DPC</vt:lpwstr>
  </property>
  <property fmtid="{D5CDD505-2E9C-101B-9397-08002B2CF9AE}" pid="38" name="Objective-Address 1">
    <vt:lpwstr/>
  </property>
  <property fmtid="{D5CDD505-2E9C-101B-9397-08002B2CF9AE}" pid="39" name="Objective-Address 2">
    <vt:lpwstr/>
  </property>
  <property fmtid="{D5CDD505-2E9C-101B-9397-08002B2CF9AE}" pid="40" name="Objective-Phone 1">
    <vt:lpwstr/>
  </property>
  <property fmtid="{D5CDD505-2E9C-101B-9397-08002B2CF9AE}" pid="41" name="Objective-Co-Author">
    <vt:lpwstr/>
  </property>
  <property fmtid="{D5CDD505-2E9C-101B-9397-08002B2CF9AE}" pid="42" name="Objective-Document Type">
    <vt:lpwstr/>
  </property>
  <property fmtid="{D5CDD505-2E9C-101B-9397-08002B2CF9AE}" pid="43" name="Objective-Date of Document">
    <vt:lpwstr/>
  </property>
  <property fmtid="{D5CDD505-2E9C-101B-9397-08002B2CF9AE}" pid="44" name="Objective-Date Received">
    <vt:lpwstr/>
  </property>
  <property fmtid="{D5CDD505-2E9C-101B-9397-08002B2CF9AE}" pid="45" name="Objective-Action Required">
    <vt:lpwstr/>
  </property>
  <property fmtid="{D5CDD505-2E9C-101B-9397-08002B2CF9AE}" pid="46" name="Objective-Date Department Response Due">
    <vt:lpwstr/>
  </property>
  <property fmtid="{D5CDD505-2E9C-101B-9397-08002B2CF9AE}" pid="47" name="Objective-Date Interim Response Sent">
    <vt:lpwstr/>
  </property>
  <property fmtid="{D5CDD505-2E9C-101B-9397-08002B2CF9AE}" pid="48" name="Objective-External Reference">
    <vt:lpwstr/>
  </property>
  <property fmtid="{D5CDD505-2E9C-101B-9397-08002B2CF9AE}" pid="49" name="Objective-Action Officer">
    <vt:lpwstr/>
  </property>
  <property fmtid="{D5CDD505-2E9C-101B-9397-08002B2CF9AE}" pid="50" name="Objective-Date Action Complete">
    <vt:lpwstr/>
  </property>
  <property fmtid="{D5CDD505-2E9C-101B-9397-08002B2CF9AE}" pid="51" name="Objective-Day Box">
    <vt:lpwstr/>
  </property>
</Properties>
</file>