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5" r:id="rId5"/>
    <p:sldId id="264" r:id="rId6"/>
    <p:sldId id="266" r:id="rId7"/>
    <p:sldId id="258" r:id="rId8"/>
    <p:sldId id="268" r:id="rId9"/>
    <p:sldId id="267" r:id="rId10"/>
    <p:sldId id="260" r:id="rId11"/>
    <p:sldId id="259" r:id="rId12"/>
    <p:sldId id="263" r:id="rId13"/>
    <p:sldId id="261"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6C6A777D-49C1-4F73-9B6E-62886350C795}" type="datetimeFigureOut">
              <a:rPr lang="en-AU" smtClean="0"/>
              <a:t>19/07/2016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1EE3E8A-9477-4A75-88ED-1A546DFEC1FB}" type="slidenum">
              <a:rPr lang="en-AU" smtClean="0"/>
              <a:t>‹#›</a:t>
            </a:fld>
            <a:endParaRPr lang="en-AU"/>
          </a:p>
        </p:txBody>
      </p:sp>
    </p:spTree>
    <p:extLst>
      <p:ext uri="{BB962C8B-B14F-4D97-AF65-F5344CB8AC3E}">
        <p14:creationId xmlns:p14="http://schemas.microsoft.com/office/powerpoint/2010/main" val="2026059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C6A777D-49C1-4F73-9B6E-62886350C795}" type="datetimeFigureOut">
              <a:rPr lang="en-AU" smtClean="0"/>
              <a:t>19/07/2016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1EE3E8A-9477-4A75-88ED-1A546DFEC1FB}" type="slidenum">
              <a:rPr lang="en-AU" smtClean="0"/>
              <a:t>‹#›</a:t>
            </a:fld>
            <a:endParaRPr lang="en-AU"/>
          </a:p>
        </p:txBody>
      </p:sp>
    </p:spTree>
    <p:extLst>
      <p:ext uri="{BB962C8B-B14F-4D97-AF65-F5344CB8AC3E}">
        <p14:creationId xmlns:p14="http://schemas.microsoft.com/office/powerpoint/2010/main" val="1183672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C6A777D-49C1-4F73-9B6E-62886350C795}" type="datetimeFigureOut">
              <a:rPr lang="en-AU" smtClean="0"/>
              <a:t>19/07/2016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1EE3E8A-9477-4A75-88ED-1A546DFEC1FB}" type="slidenum">
              <a:rPr lang="en-AU" smtClean="0"/>
              <a:t>‹#›</a:t>
            </a:fld>
            <a:endParaRPr lang="en-AU"/>
          </a:p>
        </p:txBody>
      </p:sp>
    </p:spTree>
    <p:extLst>
      <p:ext uri="{BB962C8B-B14F-4D97-AF65-F5344CB8AC3E}">
        <p14:creationId xmlns:p14="http://schemas.microsoft.com/office/powerpoint/2010/main" val="1291119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C6A777D-49C1-4F73-9B6E-62886350C795}" type="datetimeFigureOut">
              <a:rPr lang="en-AU" smtClean="0"/>
              <a:t>19/07/2016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1EE3E8A-9477-4A75-88ED-1A546DFEC1FB}" type="slidenum">
              <a:rPr lang="en-AU" smtClean="0"/>
              <a:t>‹#›</a:t>
            </a:fld>
            <a:endParaRPr lang="en-AU"/>
          </a:p>
        </p:txBody>
      </p:sp>
    </p:spTree>
    <p:extLst>
      <p:ext uri="{BB962C8B-B14F-4D97-AF65-F5344CB8AC3E}">
        <p14:creationId xmlns:p14="http://schemas.microsoft.com/office/powerpoint/2010/main" val="1252497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6A777D-49C1-4F73-9B6E-62886350C795}" type="datetimeFigureOut">
              <a:rPr lang="en-AU" smtClean="0"/>
              <a:t>19/07/2016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1EE3E8A-9477-4A75-88ED-1A546DFEC1FB}" type="slidenum">
              <a:rPr lang="en-AU" smtClean="0"/>
              <a:t>‹#›</a:t>
            </a:fld>
            <a:endParaRPr lang="en-AU"/>
          </a:p>
        </p:txBody>
      </p:sp>
    </p:spTree>
    <p:extLst>
      <p:ext uri="{BB962C8B-B14F-4D97-AF65-F5344CB8AC3E}">
        <p14:creationId xmlns:p14="http://schemas.microsoft.com/office/powerpoint/2010/main" val="1605552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6C6A777D-49C1-4F73-9B6E-62886350C795}" type="datetimeFigureOut">
              <a:rPr lang="en-AU" smtClean="0"/>
              <a:t>19/07/2016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1EE3E8A-9477-4A75-88ED-1A546DFEC1FB}" type="slidenum">
              <a:rPr lang="en-AU" smtClean="0"/>
              <a:t>‹#›</a:t>
            </a:fld>
            <a:endParaRPr lang="en-AU"/>
          </a:p>
        </p:txBody>
      </p:sp>
    </p:spTree>
    <p:extLst>
      <p:ext uri="{BB962C8B-B14F-4D97-AF65-F5344CB8AC3E}">
        <p14:creationId xmlns:p14="http://schemas.microsoft.com/office/powerpoint/2010/main" val="3717661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6C6A777D-49C1-4F73-9B6E-62886350C795}" type="datetimeFigureOut">
              <a:rPr lang="en-AU" smtClean="0"/>
              <a:t>19/07/2016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B1EE3E8A-9477-4A75-88ED-1A546DFEC1FB}" type="slidenum">
              <a:rPr lang="en-AU" smtClean="0"/>
              <a:t>‹#›</a:t>
            </a:fld>
            <a:endParaRPr lang="en-AU"/>
          </a:p>
        </p:txBody>
      </p:sp>
    </p:spTree>
    <p:extLst>
      <p:ext uri="{BB962C8B-B14F-4D97-AF65-F5344CB8AC3E}">
        <p14:creationId xmlns:p14="http://schemas.microsoft.com/office/powerpoint/2010/main" val="3321255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6C6A777D-49C1-4F73-9B6E-62886350C795}" type="datetimeFigureOut">
              <a:rPr lang="en-AU" smtClean="0"/>
              <a:t>19/07/2016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B1EE3E8A-9477-4A75-88ED-1A546DFEC1FB}" type="slidenum">
              <a:rPr lang="en-AU" smtClean="0"/>
              <a:t>‹#›</a:t>
            </a:fld>
            <a:endParaRPr lang="en-AU"/>
          </a:p>
        </p:txBody>
      </p:sp>
    </p:spTree>
    <p:extLst>
      <p:ext uri="{BB962C8B-B14F-4D97-AF65-F5344CB8AC3E}">
        <p14:creationId xmlns:p14="http://schemas.microsoft.com/office/powerpoint/2010/main" val="3139467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6A777D-49C1-4F73-9B6E-62886350C795}" type="datetimeFigureOut">
              <a:rPr lang="en-AU" smtClean="0"/>
              <a:t>19/07/2016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B1EE3E8A-9477-4A75-88ED-1A546DFEC1FB}" type="slidenum">
              <a:rPr lang="en-AU" smtClean="0"/>
              <a:t>‹#›</a:t>
            </a:fld>
            <a:endParaRPr lang="en-AU"/>
          </a:p>
        </p:txBody>
      </p:sp>
    </p:spTree>
    <p:extLst>
      <p:ext uri="{BB962C8B-B14F-4D97-AF65-F5344CB8AC3E}">
        <p14:creationId xmlns:p14="http://schemas.microsoft.com/office/powerpoint/2010/main" val="3904453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6A777D-49C1-4F73-9B6E-62886350C795}" type="datetimeFigureOut">
              <a:rPr lang="en-AU" smtClean="0"/>
              <a:t>19/07/2016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1EE3E8A-9477-4A75-88ED-1A546DFEC1FB}" type="slidenum">
              <a:rPr lang="en-AU" smtClean="0"/>
              <a:t>‹#›</a:t>
            </a:fld>
            <a:endParaRPr lang="en-AU"/>
          </a:p>
        </p:txBody>
      </p:sp>
    </p:spTree>
    <p:extLst>
      <p:ext uri="{BB962C8B-B14F-4D97-AF65-F5344CB8AC3E}">
        <p14:creationId xmlns:p14="http://schemas.microsoft.com/office/powerpoint/2010/main" val="131503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6A777D-49C1-4F73-9B6E-62886350C795}" type="datetimeFigureOut">
              <a:rPr lang="en-AU" smtClean="0"/>
              <a:t>19/07/2016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1EE3E8A-9477-4A75-88ED-1A546DFEC1FB}" type="slidenum">
              <a:rPr lang="en-AU" smtClean="0"/>
              <a:t>‹#›</a:t>
            </a:fld>
            <a:endParaRPr lang="en-AU"/>
          </a:p>
        </p:txBody>
      </p:sp>
    </p:spTree>
    <p:extLst>
      <p:ext uri="{BB962C8B-B14F-4D97-AF65-F5344CB8AC3E}">
        <p14:creationId xmlns:p14="http://schemas.microsoft.com/office/powerpoint/2010/main" val="4096018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6A777D-49C1-4F73-9B6E-62886350C795}" type="datetimeFigureOut">
              <a:rPr lang="en-AU" smtClean="0"/>
              <a:t>19/07/2016</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EE3E8A-9477-4A75-88ED-1A546DFEC1FB}" type="slidenum">
              <a:rPr lang="en-AU" smtClean="0"/>
              <a:t>‹#›</a:t>
            </a:fld>
            <a:endParaRPr lang="en-AU"/>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99391"/>
            <a:ext cx="9144000" cy="1584176"/>
          </a:xfrm>
          <a:prstGeom prst="rect">
            <a:avLst/>
          </a:prstGeom>
        </p:spPr>
      </p:pic>
    </p:spTree>
    <p:extLst>
      <p:ext uri="{BB962C8B-B14F-4D97-AF65-F5344CB8AC3E}">
        <p14:creationId xmlns:p14="http://schemas.microsoft.com/office/powerpoint/2010/main" val="72045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records.com.au/blog"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What standards, relevant to me, are there?</a:t>
            </a:r>
            <a:endParaRPr lang="en-AU" dirty="0"/>
          </a:p>
        </p:txBody>
      </p:sp>
      <p:sp>
        <p:nvSpPr>
          <p:cNvPr id="3" name="Subtitle 2"/>
          <p:cNvSpPr>
            <a:spLocks noGrp="1"/>
          </p:cNvSpPr>
          <p:nvPr>
            <p:ph type="subTitle" idx="1"/>
          </p:nvPr>
        </p:nvSpPr>
        <p:spPr/>
        <p:txBody>
          <a:bodyPr>
            <a:normAutofit fontScale="85000" lnSpcReduction="20000"/>
          </a:bodyPr>
          <a:lstStyle/>
          <a:p>
            <a:r>
              <a:rPr lang="en-AU" dirty="0" smtClean="0"/>
              <a:t>Barbara Reed</a:t>
            </a:r>
          </a:p>
          <a:p>
            <a:r>
              <a:rPr lang="en-AU" dirty="0" smtClean="0"/>
              <a:t>Chair, Standards Australia IT 21</a:t>
            </a:r>
          </a:p>
          <a:p>
            <a:r>
              <a:rPr lang="en-AU" dirty="0" smtClean="0"/>
              <a:t>Committee on </a:t>
            </a:r>
            <a:r>
              <a:rPr lang="en-AU" dirty="0" smtClean="0"/>
              <a:t>Records and </a:t>
            </a:r>
            <a:endParaRPr lang="en-AU" dirty="0"/>
          </a:p>
          <a:p>
            <a:r>
              <a:rPr lang="en-AU" dirty="0" smtClean="0"/>
              <a:t>Document </a:t>
            </a:r>
            <a:r>
              <a:rPr lang="en-AU" smtClean="0"/>
              <a:t>Management Syste</a:t>
            </a:r>
            <a:r>
              <a:rPr lang="en-AU" smtClean="0"/>
              <a:t>ms</a:t>
            </a:r>
            <a:endParaRPr lang="en-AU" dirty="0"/>
          </a:p>
        </p:txBody>
      </p:sp>
    </p:spTree>
    <p:extLst>
      <p:ext uri="{BB962C8B-B14F-4D97-AF65-F5344CB8AC3E}">
        <p14:creationId xmlns:p14="http://schemas.microsoft.com/office/powerpoint/2010/main" val="5344400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chemeClr val="bg1"/>
                </a:solidFill>
              </a:rPr>
              <a:t>ISO 30300 – Management Systems series</a:t>
            </a:r>
            <a:endParaRPr lang="en-AU" dirty="0">
              <a:solidFill>
                <a:schemeClr val="bg1"/>
              </a:solidFill>
            </a:endParaRPr>
          </a:p>
        </p:txBody>
      </p:sp>
      <p:sp>
        <p:nvSpPr>
          <p:cNvPr id="3" name="Content Placeholder 2"/>
          <p:cNvSpPr>
            <a:spLocks noGrp="1"/>
          </p:cNvSpPr>
          <p:nvPr>
            <p:ph idx="1"/>
          </p:nvPr>
        </p:nvSpPr>
        <p:spPr/>
        <p:txBody>
          <a:bodyPr>
            <a:normAutofit fontScale="62500" lnSpcReduction="20000"/>
          </a:bodyPr>
          <a:lstStyle/>
          <a:p>
            <a:r>
              <a:rPr lang="en-AU" dirty="0"/>
              <a:t>Not written for records managers, but for management levels – high level, strategic framework for RM – policy, leadership, planning, monitoring</a:t>
            </a:r>
          </a:p>
          <a:p>
            <a:r>
              <a:rPr lang="en-AU" dirty="0" smtClean="0"/>
              <a:t>Management system is ‘a framework of policies, procedures, guidelines and associated resources to achieve objectives of organisation’</a:t>
            </a:r>
          </a:p>
          <a:p>
            <a:r>
              <a:rPr lang="en-AU" dirty="0" smtClean="0"/>
              <a:t>Management system for records is ‘management system to direct and control an organisation with regard to records’</a:t>
            </a:r>
          </a:p>
          <a:p>
            <a:r>
              <a:rPr lang="en-AU" dirty="0" smtClean="0"/>
              <a:t>Organisation wide, strategic approach to framework for implementation of records management operational processes, systems and controls</a:t>
            </a:r>
          </a:p>
          <a:p>
            <a:r>
              <a:rPr lang="en-AU" dirty="0" smtClean="0"/>
              <a:t>Links to other organisational management systems – </a:t>
            </a:r>
            <a:r>
              <a:rPr lang="en-AU" dirty="0" err="1" smtClean="0"/>
              <a:t>eg</a:t>
            </a:r>
            <a:r>
              <a:rPr lang="en-AU" dirty="0" smtClean="0"/>
              <a:t> ISO 9000 quality standards, ISO 14000 environmental management, ISO 27000 information security</a:t>
            </a:r>
          </a:p>
          <a:p>
            <a:r>
              <a:rPr lang="en-AU" dirty="0" smtClean="0"/>
              <a:t>Scalable – for any size organisation</a:t>
            </a:r>
          </a:p>
          <a:p>
            <a:r>
              <a:rPr lang="en-AU" dirty="0" smtClean="0"/>
              <a:t>ISO 30300, fundamentals and key principles, terms and definitions</a:t>
            </a:r>
          </a:p>
          <a:p>
            <a:r>
              <a:rPr lang="en-AU" dirty="0" smtClean="0"/>
              <a:t>ISO 30301, requirements and allows for certification by independent body</a:t>
            </a:r>
          </a:p>
          <a:p>
            <a:r>
              <a:rPr lang="en-AU" dirty="0" smtClean="0"/>
              <a:t>ISO 30302, implementation guidance </a:t>
            </a:r>
          </a:p>
        </p:txBody>
      </p:sp>
    </p:spTree>
    <p:extLst>
      <p:ext uri="{BB962C8B-B14F-4D97-AF65-F5344CB8AC3E}">
        <p14:creationId xmlns:p14="http://schemas.microsoft.com/office/powerpoint/2010/main" val="768782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chemeClr val="bg1"/>
                </a:solidFill>
              </a:rPr>
              <a:t>ISO 23081 – Metadata for</a:t>
            </a:r>
            <a:br>
              <a:rPr lang="en-AU" dirty="0" smtClean="0">
                <a:solidFill>
                  <a:schemeClr val="bg1"/>
                </a:solidFill>
              </a:rPr>
            </a:br>
            <a:r>
              <a:rPr lang="en-AU" dirty="0" smtClean="0">
                <a:solidFill>
                  <a:schemeClr val="bg1"/>
                </a:solidFill>
              </a:rPr>
              <a:t> records series</a:t>
            </a:r>
            <a:endParaRPr lang="en-AU" dirty="0">
              <a:solidFill>
                <a:schemeClr val="bg1"/>
              </a:solidFill>
            </a:endParaRPr>
          </a:p>
        </p:txBody>
      </p:sp>
      <p:sp>
        <p:nvSpPr>
          <p:cNvPr id="3" name="Content Placeholder 2"/>
          <p:cNvSpPr>
            <a:spLocks noGrp="1"/>
          </p:cNvSpPr>
          <p:nvPr>
            <p:ph idx="1"/>
          </p:nvPr>
        </p:nvSpPr>
        <p:spPr/>
        <p:txBody>
          <a:bodyPr>
            <a:normAutofit lnSpcReduction="10000"/>
          </a:bodyPr>
          <a:lstStyle/>
          <a:p>
            <a:r>
              <a:rPr lang="en-AU" dirty="0" smtClean="0"/>
              <a:t>Established early (2005)</a:t>
            </a:r>
          </a:p>
          <a:p>
            <a:r>
              <a:rPr lang="en-AU" dirty="0" smtClean="0"/>
              <a:t>Following Australian work</a:t>
            </a:r>
          </a:p>
          <a:p>
            <a:r>
              <a:rPr lang="en-AU" dirty="0" smtClean="0"/>
              <a:t>Controversial internationally about now</a:t>
            </a:r>
          </a:p>
          <a:p>
            <a:r>
              <a:rPr lang="en-AU" dirty="0" smtClean="0"/>
              <a:t>Recordkeeping metadata at point of creation</a:t>
            </a:r>
          </a:p>
          <a:p>
            <a:r>
              <a:rPr lang="en-AU" dirty="0" smtClean="0"/>
              <a:t>Recordkeeping process metadata</a:t>
            </a:r>
          </a:p>
          <a:p>
            <a:r>
              <a:rPr lang="en-AU" dirty="0" smtClean="0"/>
              <a:t>ISO 23081-1: Principles</a:t>
            </a:r>
          </a:p>
          <a:p>
            <a:r>
              <a:rPr lang="en-AU" dirty="0" smtClean="0"/>
              <a:t>ISO 23081-2: Conceptual and implementation issues</a:t>
            </a:r>
            <a:endParaRPr lang="en-AU" dirty="0"/>
          </a:p>
        </p:txBody>
      </p:sp>
    </p:spTree>
    <p:extLst>
      <p:ext uri="{BB962C8B-B14F-4D97-AF65-F5344CB8AC3E}">
        <p14:creationId xmlns:p14="http://schemas.microsoft.com/office/powerpoint/2010/main" val="823663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chemeClr val="bg1"/>
                </a:solidFill>
              </a:rPr>
              <a:t>ISO 16175 – functional </a:t>
            </a:r>
            <a:br>
              <a:rPr lang="en-AU" dirty="0" smtClean="0">
                <a:solidFill>
                  <a:schemeClr val="bg1"/>
                </a:solidFill>
              </a:rPr>
            </a:br>
            <a:r>
              <a:rPr lang="en-AU" dirty="0" smtClean="0">
                <a:solidFill>
                  <a:schemeClr val="bg1"/>
                </a:solidFill>
              </a:rPr>
              <a:t>requirements series</a:t>
            </a:r>
            <a:endParaRPr lang="en-AU" dirty="0">
              <a:solidFill>
                <a:schemeClr val="bg1"/>
              </a:solidFill>
            </a:endParaRPr>
          </a:p>
        </p:txBody>
      </p:sp>
      <p:sp>
        <p:nvSpPr>
          <p:cNvPr id="3" name="Content Placeholder 2"/>
          <p:cNvSpPr>
            <a:spLocks noGrp="1"/>
          </p:cNvSpPr>
          <p:nvPr>
            <p:ph idx="1"/>
          </p:nvPr>
        </p:nvSpPr>
        <p:spPr/>
        <p:txBody>
          <a:bodyPr>
            <a:normAutofit fontScale="85000" lnSpcReduction="10000"/>
          </a:bodyPr>
          <a:lstStyle/>
          <a:p>
            <a:r>
              <a:rPr lang="en-AU" dirty="0" smtClean="0"/>
              <a:t>Functional Requirements for records in an electronic office environment</a:t>
            </a:r>
          </a:p>
          <a:p>
            <a:r>
              <a:rPr lang="en-AU" dirty="0" smtClean="0"/>
              <a:t>ISO 16175-1, Overview and statement of principles</a:t>
            </a:r>
          </a:p>
          <a:p>
            <a:r>
              <a:rPr lang="en-AU" dirty="0" smtClean="0"/>
              <a:t>ISO 16175-2, digital records management systems</a:t>
            </a:r>
          </a:p>
          <a:p>
            <a:r>
              <a:rPr lang="en-AU" dirty="0" smtClean="0"/>
              <a:t>ISO 16175-3, records in business systems</a:t>
            </a:r>
          </a:p>
          <a:p>
            <a:r>
              <a:rPr lang="en-AU" dirty="0" smtClean="0"/>
              <a:t>Being reviewed at ISO level – </a:t>
            </a:r>
          </a:p>
          <a:p>
            <a:pPr lvl="1"/>
            <a:r>
              <a:rPr lang="en-AU" dirty="0" smtClean="0"/>
              <a:t>better definition of strategy, </a:t>
            </a:r>
          </a:p>
          <a:p>
            <a:pPr lvl="1"/>
            <a:r>
              <a:rPr lang="en-AU" dirty="0" smtClean="0"/>
              <a:t>better alignment to current technology, </a:t>
            </a:r>
          </a:p>
          <a:p>
            <a:pPr lvl="1"/>
            <a:r>
              <a:rPr lang="en-AU" dirty="0" smtClean="0"/>
              <a:t>less prescriptive requirements, </a:t>
            </a:r>
          </a:p>
          <a:p>
            <a:pPr lvl="1"/>
            <a:r>
              <a:rPr lang="en-AU" dirty="0" smtClean="0"/>
              <a:t>relationship of 3 standards, perhaps consolidated to one</a:t>
            </a:r>
          </a:p>
          <a:p>
            <a:pPr marL="0" indent="0">
              <a:buNone/>
            </a:pPr>
            <a:endParaRPr lang="en-AU" dirty="0"/>
          </a:p>
        </p:txBody>
      </p:sp>
    </p:spTree>
    <p:extLst>
      <p:ext uri="{BB962C8B-B14F-4D97-AF65-F5344CB8AC3E}">
        <p14:creationId xmlns:p14="http://schemas.microsoft.com/office/powerpoint/2010/main" val="17470605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Work afoot</a:t>
            </a:r>
            <a:endParaRPr lang="en-AU" dirty="0">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en-AU" dirty="0" smtClean="0"/>
              <a:t>Local initiatives</a:t>
            </a:r>
          </a:p>
          <a:p>
            <a:pPr lvl="1"/>
            <a:r>
              <a:rPr lang="en-AU" dirty="0" smtClean="0"/>
              <a:t>Better communication with practitioners, informative strategy</a:t>
            </a:r>
          </a:p>
          <a:p>
            <a:pPr lvl="1"/>
            <a:r>
              <a:rPr lang="en-AU" dirty="0" smtClean="0"/>
              <a:t>Recordkeeping for Small business and organisations</a:t>
            </a:r>
          </a:p>
          <a:p>
            <a:pPr lvl="1"/>
            <a:r>
              <a:rPr lang="en-AU" dirty="0" smtClean="0"/>
              <a:t>Document control</a:t>
            </a:r>
          </a:p>
          <a:p>
            <a:r>
              <a:rPr lang="en-AU" dirty="0" smtClean="0"/>
              <a:t>International initiatives</a:t>
            </a:r>
          </a:p>
          <a:p>
            <a:pPr lvl="1"/>
            <a:r>
              <a:rPr lang="en-AU" dirty="0" smtClean="0"/>
              <a:t>Review of standards (a constant)</a:t>
            </a:r>
          </a:p>
          <a:p>
            <a:pPr lvl="1"/>
            <a:r>
              <a:rPr lang="en-AU" dirty="0" smtClean="0"/>
              <a:t>Open data</a:t>
            </a:r>
          </a:p>
          <a:p>
            <a:pPr lvl="1"/>
            <a:r>
              <a:rPr lang="en-AU" dirty="0" smtClean="0"/>
              <a:t>Cloud/distributed third party</a:t>
            </a:r>
          </a:p>
          <a:p>
            <a:pPr lvl="1"/>
            <a:r>
              <a:rPr lang="en-AU" dirty="0" smtClean="0"/>
              <a:t>Enterprise architecture and recordkeeping</a:t>
            </a:r>
          </a:p>
          <a:p>
            <a:pPr lvl="1"/>
            <a:r>
              <a:rPr lang="en-AU" dirty="0" smtClean="0"/>
              <a:t>Guidance – Appraisal, system implementation</a:t>
            </a:r>
          </a:p>
          <a:p>
            <a:pPr lvl="1"/>
            <a:endParaRPr lang="en-AU" dirty="0"/>
          </a:p>
        </p:txBody>
      </p:sp>
    </p:spTree>
    <p:extLst>
      <p:ext uri="{BB962C8B-B14F-4D97-AF65-F5344CB8AC3E}">
        <p14:creationId xmlns:p14="http://schemas.microsoft.com/office/powerpoint/2010/main" val="12781666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Involvement</a:t>
            </a:r>
            <a:endParaRPr lang="en-AU" dirty="0">
              <a:solidFill>
                <a:schemeClr val="bg1"/>
              </a:solidFill>
            </a:endParaRPr>
          </a:p>
        </p:txBody>
      </p:sp>
      <p:sp>
        <p:nvSpPr>
          <p:cNvPr id="3" name="Content Placeholder 2"/>
          <p:cNvSpPr>
            <a:spLocks noGrp="1"/>
          </p:cNvSpPr>
          <p:nvPr>
            <p:ph idx="1"/>
          </p:nvPr>
        </p:nvSpPr>
        <p:spPr>
          <a:xfrm>
            <a:off x="611560" y="2145451"/>
            <a:ext cx="7848872" cy="3515797"/>
          </a:xfrm>
        </p:spPr>
        <p:txBody>
          <a:bodyPr>
            <a:normAutofit/>
          </a:bodyPr>
          <a:lstStyle/>
          <a:p>
            <a:r>
              <a:rPr lang="en-AU" dirty="0" smtClean="0"/>
              <a:t>What standards would you like/do you need</a:t>
            </a:r>
          </a:p>
          <a:p>
            <a:r>
              <a:rPr lang="en-AU" dirty="0" smtClean="0"/>
              <a:t>Become involved!</a:t>
            </a:r>
          </a:p>
          <a:p>
            <a:r>
              <a:rPr lang="en-AU" dirty="0" smtClean="0"/>
              <a:t>Questions??</a:t>
            </a:r>
          </a:p>
          <a:p>
            <a:endParaRPr lang="en-AU" dirty="0"/>
          </a:p>
        </p:txBody>
      </p:sp>
      <p:pic>
        <p:nvPicPr>
          <p:cNvPr id="1026" name="Picture 2" descr="http://www.tresscox.com.au/scripts/image.php?src=http%3A%2F%2Fwww.tresscox.com.au%2Fcontent%2FImage%2FPublications%2FQuestion+Mark+-+iStock_000004789149Medium+%28resized+500+x+348+pixels%29.jpg&amp;w=560&amp;h=3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3705194"/>
            <a:ext cx="3240360" cy="2256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649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39136" cy="1143000"/>
          </a:xfrm>
        </p:spPr>
        <p:txBody>
          <a:bodyPr>
            <a:normAutofit fontScale="90000"/>
          </a:bodyPr>
          <a:lstStyle/>
          <a:p>
            <a:r>
              <a:rPr lang="en-AU" dirty="0" smtClean="0">
                <a:solidFill>
                  <a:schemeClr val="bg1"/>
                </a:solidFill>
              </a:rPr>
              <a:t>Quick overview – national and international</a:t>
            </a:r>
            <a:endParaRPr lang="en-AU" dirty="0">
              <a:solidFill>
                <a:schemeClr val="bg1"/>
              </a:solidFill>
            </a:endParaRPr>
          </a:p>
        </p:txBody>
      </p:sp>
      <p:sp>
        <p:nvSpPr>
          <p:cNvPr id="3" name="Content Placeholder 2"/>
          <p:cNvSpPr>
            <a:spLocks noGrp="1"/>
          </p:cNvSpPr>
          <p:nvPr>
            <p:ph idx="1"/>
          </p:nvPr>
        </p:nvSpPr>
        <p:spPr/>
        <p:txBody>
          <a:bodyPr>
            <a:normAutofit fontScale="92500" lnSpcReduction="10000"/>
          </a:bodyPr>
          <a:lstStyle/>
          <a:p>
            <a:r>
              <a:rPr lang="en-AU" dirty="0" smtClean="0"/>
              <a:t>We have a local committee (IT21) and a set of international committees (ISO TC46,SC11 – Records Management and ISO TC171 – Document and Image Management)</a:t>
            </a:r>
          </a:p>
          <a:p>
            <a:r>
              <a:rPr lang="en-AU" dirty="0" smtClean="0"/>
              <a:t>We write local standards for our Australasian community (standards with AS/NZ prefix)</a:t>
            </a:r>
          </a:p>
          <a:p>
            <a:r>
              <a:rPr lang="en-AU" dirty="0" smtClean="0"/>
              <a:t>We participate in work for international committees and then choose whether or not to adopt these into the Australasian environment (standards with ISO/AS/NZ prefix)</a:t>
            </a:r>
            <a:endParaRPr lang="en-AU" dirty="0"/>
          </a:p>
        </p:txBody>
      </p:sp>
    </p:spTree>
    <p:extLst>
      <p:ext uri="{BB962C8B-B14F-4D97-AF65-F5344CB8AC3E}">
        <p14:creationId xmlns:p14="http://schemas.microsoft.com/office/powerpoint/2010/main" val="1402739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What standards are there?</a:t>
            </a:r>
            <a:endParaRPr lang="en-AU" dirty="0">
              <a:solidFill>
                <a:schemeClr val="bg1"/>
              </a:solidFill>
            </a:endParaRPr>
          </a:p>
        </p:txBody>
      </p:sp>
      <p:sp>
        <p:nvSpPr>
          <p:cNvPr id="3" name="Content Placeholder 2"/>
          <p:cNvSpPr>
            <a:spLocks noGrp="1"/>
          </p:cNvSpPr>
          <p:nvPr>
            <p:ph idx="1"/>
          </p:nvPr>
        </p:nvSpPr>
        <p:spPr/>
        <p:txBody>
          <a:bodyPr>
            <a:normAutofit fontScale="62500" lnSpcReduction="20000"/>
          </a:bodyPr>
          <a:lstStyle/>
          <a:p>
            <a:r>
              <a:rPr lang="en-AU" dirty="0" smtClean="0"/>
              <a:t>Lots! </a:t>
            </a:r>
            <a:endParaRPr lang="en-AU" dirty="0"/>
          </a:p>
          <a:p>
            <a:r>
              <a:rPr lang="en-AU" dirty="0" smtClean="0"/>
              <a:t>Covering:</a:t>
            </a:r>
          </a:p>
          <a:p>
            <a:pPr lvl="1"/>
            <a:r>
              <a:rPr lang="en-AU" dirty="0" smtClean="0">
                <a:solidFill>
                  <a:schemeClr val="accent6">
                    <a:lumMod val="75000"/>
                  </a:schemeClr>
                </a:solidFill>
              </a:rPr>
              <a:t>The core (ISO 15489)</a:t>
            </a:r>
          </a:p>
          <a:p>
            <a:pPr lvl="1"/>
            <a:r>
              <a:rPr lang="en-AU" dirty="0" smtClean="0">
                <a:solidFill>
                  <a:schemeClr val="accent6">
                    <a:lumMod val="75000"/>
                  </a:schemeClr>
                </a:solidFill>
              </a:rPr>
              <a:t>Management Systems for Records (ISO 30300 series)</a:t>
            </a:r>
          </a:p>
          <a:p>
            <a:pPr lvl="1"/>
            <a:r>
              <a:rPr lang="en-AU" dirty="0" smtClean="0">
                <a:solidFill>
                  <a:schemeClr val="accent6">
                    <a:lumMod val="75000"/>
                  </a:schemeClr>
                </a:solidFill>
              </a:rPr>
              <a:t>Metadata for records (ISO 23081 series)</a:t>
            </a:r>
          </a:p>
          <a:p>
            <a:pPr lvl="1"/>
            <a:r>
              <a:rPr lang="en-AU" dirty="0" smtClean="0">
                <a:solidFill>
                  <a:schemeClr val="accent6">
                    <a:lumMod val="75000"/>
                  </a:schemeClr>
                </a:solidFill>
              </a:rPr>
              <a:t>Functional requirements (ISO 16175 series)</a:t>
            </a:r>
          </a:p>
          <a:p>
            <a:pPr lvl="1"/>
            <a:r>
              <a:rPr lang="en-AU" dirty="0" smtClean="0"/>
              <a:t>Work process analysis</a:t>
            </a:r>
          </a:p>
          <a:p>
            <a:pPr lvl="1"/>
            <a:r>
              <a:rPr lang="en-AU" dirty="0" smtClean="0"/>
              <a:t>Records classification</a:t>
            </a:r>
          </a:p>
          <a:p>
            <a:pPr lvl="1"/>
            <a:r>
              <a:rPr lang="en-AU" dirty="0" smtClean="0"/>
              <a:t>Risk assessment</a:t>
            </a:r>
          </a:p>
          <a:p>
            <a:pPr lvl="1"/>
            <a:r>
              <a:rPr lang="en-AU" dirty="0" smtClean="0"/>
              <a:t>Compliance </a:t>
            </a:r>
          </a:p>
          <a:p>
            <a:pPr lvl="1"/>
            <a:r>
              <a:rPr lang="en-AU" dirty="0" smtClean="0"/>
              <a:t>Migration/conversion</a:t>
            </a:r>
          </a:p>
          <a:p>
            <a:pPr lvl="1"/>
            <a:r>
              <a:rPr lang="en-AU" dirty="0" smtClean="0"/>
              <a:t>Digitisation</a:t>
            </a:r>
          </a:p>
          <a:p>
            <a:pPr lvl="1"/>
            <a:r>
              <a:rPr lang="en-AU" dirty="0" smtClean="0"/>
              <a:t>Physical storage</a:t>
            </a:r>
          </a:p>
          <a:p>
            <a:pPr lvl="1"/>
            <a:r>
              <a:rPr lang="en-AU" dirty="0" smtClean="0"/>
              <a:t>Specific formats – </a:t>
            </a:r>
            <a:r>
              <a:rPr lang="en-AU" dirty="0" err="1" smtClean="0"/>
              <a:t>eg</a:t>
            </a:r>
            <a:r>
              <a:rPr lang="en-AU" dirty="0" smtClean="0"/>
              <a:t> micrographic standards</a:t>
            </a:r>
          </a:p>
          <a:p>
            <a:pPr lvl="1"/>
            <a:r>
              <a:rPr lang="en-AU" dirty="0" smtClean="0"/>
              <a:t>PDF formats (ISO 19005 series)</a:t>
            </a:r>
          </a:p>
          <a:p>
            <a:pPr lvl="1"/>
            <a:endParaRPr lang="en-AU" dirty="0" smtClean="0"/>
          </a:p>
          <a:p>
            <a:pPr lvl="1"/>
            <a:endParaRPr lang="en-AU" dirty="0" smtClean="0"/>
          </a:p>
          <a:p>
            <a:pPr lvl="1"/>
            <a:endParaRPr lang="en-AU" dirty="0" smtClean="0"/>
          </a:p>
          <a:p>
            <a:endParaRPr lang="en-AU" dirty="0"/>
          </a:p>
        </p:txBody>
      </p:sp>
    </p:spTree>
    <p:extLst>
      <p:ext uri="{BB962C8B-B14F-4D97-AF65-F5344CB8AC3E}">
        <p14:creationId xmlns:p14="http://schemas.microsoft.com/office/powerpoint/2010/main" val="1662183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List of standards</a:t>
            </a:r>
            <a:endParaRPr lang="en-AU" dirty="0">
              <a:solidFill>
                <a:schemeClr val="bg1"/>
              </a:solidFill>
            </a:endParaRPr>
          </a:p>
        </p:txBody>
      </p:sp>
      <p:pic>
        <p:nvPicPr>
          <p:cNvPr id="4" name="Content Placeholder 3"/>
          <p:cNvPicPr>
            <a:picLocks noGrp="1" noChangeAspect="1"/>
          </p:cNvPicPr>
          <p:nvPr>
            <p:ph idx="1"/>
          </p:nvPr>
        </p:nvPicPr>
        <p:blipFill>
          <a:blip r:embed="rId2"/>
          <a:stretch>
            <a:fillRect/>
          </a:stretch>
        </p:blipFill>
        <p:spPr>
          <a:xfrm>
            <a:off x="951230" y="1600200"/>
            <a:ext cx="7241540" cy="4525963"/>
          </a:xfrm>
          <a:prstGeom prst="rect">
            <a:avLst/>
          </a:prstGeom>
        </p:spPr>
      </p:pic>
      <p:sp>
        <p:nvSpPr>
          <p:cNvPr id="5" name="Rectangle 4"/>
          <p:cNvSpPr/>
          <p:nvPr/>
        </p:nvSpPr>
        <p:spPr>
          <a:xfrm>
            <a:off x="611560" y="6298441"/>
            <a:ext cx="4541180" cy="369332"/>
          </a:xfrm>
          <a:prstGeom prst="rect">
            <a:avLst/>
          </a:prstGeom>
        </p:spPr>
        <p:txBody>
          <a:bodyPr wrap="none">
            <a:spAutoFit/>
          </a:bodyPr>
          <a:lstStyle/>
          <a:p>
            <a:r>
              <a:rPr lang="en-AU" dirty="0"/>
              <a:t>Find a list on </a:t>
            </a:r>
            <a:r>
              <a:rPr lang="en-AU" dirty="0">
                <a:hlinkClick r:id="rId3"/>
              </a:rPr>
              <a:t>http://www.records.com.au/blog</a:t>
            </a:r>
            <a:endParaRPr lang="en-AU" dirty="0"/>
          </a:p>
        </p:txBody>
      </p:sp>
    </p:spTree>
    <p:extLst>
      <p:ext uri="{BB962C8B-B14F-4D97-AF65-F5344CB8AC3E}">
        <p14:creationId xmlns:p14="http://schemas.microsoft.com/office/powerpoint/2010/main" val="1320789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chemeClr val="bg1"/>
                </a:solidFill>
              </a:rPr>
              <a:t>How do these standards </a:t>
            </a:r>
            <a:br>
              <a:rPr lang="en-AU" dirty="0" smtClean="0">
                <a:solidFill>
                  <a:schemeClr val="bg1"/>
                </a:solidFill>
              </a:rPr>
            </a:br>
            <a:r>
              <a:rPr lang="en-AU" dirty="0" smtClean="0">
                <a:solidFill>
                  <a:schemeClr val="bg1"/>
                </a:solidFill>
              </a:rPr>
              <a:t>fit with NSW?</a:t>
            </a:r>
            <a:br>
              <a:rPr lang="en-AU" dirty="0" smtClean="0">
                <a:solidFill>
                  <a:schemeClr val="bg1"/>
                </a:solidFill>
              </a:rPr>
            </a:br>
            <a:endParaRPr lang="en-AU" dirty="0">
              <a:solidFill>
                <a:schemeClr val="bg1"/>
              </a:solidFill>
            </a:endParaRPr>
          </a:p>
        </p:txBody>
      </p:sp>
      <p:sp>
        <p:nvSpPr>
          <p:cNvPr id="3" name="Content Placeholder 2"/>
          <p:cNvSpPr>
            <a:spLocks noGrp="1"/>
          </p:cNvSpPr>
          <p:nvPr>
            <p:ph idx="1"/>
          </p:nvPr>
        </p:nvSpPr>
        <p:spPr/>
        <p:txBody>
          <a:bodyPr/>
          <a:lstStyle/>
          <a:p>
            <a:r>
              <a:rPr lang="en-AU" dirty="0" smtClean="0"/>
              <a:t>Standards as a pyramid</a:t>
            </a:r>
            <a:endParaRPr lang="en-AU" dirty="0"/>
          </a:p>
        </p:txBody>
      </p:sp>
      <p:sp>
        <p:nvSpPr>
          <p:cNvPr id="4" name="Isosceles Triangle 3"/>
          <p:cNvSpPr/>
          <p:nvPr/>
        </p:nvSpPr>
        <p:spPr>
          <a:xfrm>
            <a:off x="1043608" y="2492896"/>
            <a:ext cx="6840760" cy="345638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6" name="Straight Connector 5"/>
          <p:cNvCxnSpPr/>
          <p:nvPr/>
        </p:nvCxnSpPr>
        <p:spPr>
          <a:xfrm>
            <a:off x="2123728" y="4869160"/>
            <a:ext cx="468052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267744" y="5157192"/>
            <a:ext cx="4392488" cy="369332"/>
          </a:xfrm>
          <a:prstGeom prst="rect">
            <a:avLst/>
          </a:prstGeom>
          <a:noFill/>
        </p:spPr>
        <p:txBody>
          <a:bodyPr wrap="square" rtlCol="0">
            <a:spAutoFit/>
          </a:bodyPr>
          <a:lstStyle/>
          <a:p>
            <a:pPr algn="ctr"/>
            <a:r>
              <a:rPr lang="en-AU" dirty="0" smtClean="0"/>
              <a:t>ISO Standards</a:t>
            </a:r>
            <a:endParaRPr lang="en-AU" dirty="0"/>
          </a:p>
        </p:txBody>
      </p:sp>
      <p:cxnSp>
        <p:nvCxnSpPr>
          <p:cNvPr id="9" name="Straight Connector 8"/>
          <p:cNvCxnSpPr/>
          <p:nvPr/>
        </p:nvCxnSpPr>
        <p:spPr>
          <a:xfrm>
            <a:off x="3131840" y="3861048"/>
            <a:ext cx="2664296"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059832" y="4221088"/>
            <a:ext cx="2736304" cy="369332"/>
          </a:xfrm>
          <a:prstGeom prst="rect">
            <a:avLst/>
          </a:prstGeom>
          <a:noFill/>
        </p:spPr>
        <p:txBody>
          <a:bodyPr wrap="square" rtlCol="0">
            <a:spAutoFit/>
          </a:bodyPr>
          <a:lstStyle/>
          <a:p>
            <a:pPr algn="ctr"/>
            <a:r>
              <a:rPr lang="en-AU" dirty="0" smtClean="0"/>
              <a:t>Australasian Standards</a:t>
            </a:r>
            <a:endParaRPr lang="en-AU" dirty="0"/>
          </a:p>
        </p:txBody>
      </p:sp>
      <p:sp>
        <p:nvSpPr>
          <p:cNvPr id="13" name="TextBox 12"/>
          <p:cNvSpPr txBox="1"/>
          <p:nvPr/>
        </p:nvSpPr>
        <p:spPr>
          <a:xfrm>
            <a:off x="2231740" y="3102931"/>
            <a:ext cx="4392488" cy="646331"/>
          </a:xfrm>
          <a:prstGeom prst="rect">
            <a:avLst/>
          </a:prstGeom>
          <a:noFill/>
        </p:spPr>
        <p:txBody>
          <a:bodyPr wrap="square" rtlCol="0">
            <a:spAutoFit/>
          </a:bodyPr>
          <a:lstStyle/>
          <a:p>
            <a:pPr algn="ctr"/>
            <a:r>
              <a:rPr lang="en-AU" dirty="0" smtClean="0"/>
              <a:t>Jurisdictional</a:t>
            </a:r>
          </a:p>
          <a:p>
            <a:pPr algn="ctr"/>
            <a:r>
              <a:rPr lang="en-AU" dirty="0" smtClean="0"/>
              <a:t> (NSW) Standards</a:t>
            </a:r>
            <a:endParaRPr lang="en-AU" dirty="0"/>
          </a:p>
        </p:txBody>
      </p:sp>
    </p:spTree>
    <p:extLst>
      <p:ext uri="{BB962C8B-B14F-4D97-AF65-F5344CB8AC3E}">
        <p14:creationId xmlns:p14="http://schemas.microsoft.com/office/powerpoint/2010/main" val="1769951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Processes of standardisation</a:t>
            </a:r>
            <a:endParaRPr lang="en-AU" dirty="0">
              <a:solidFill>
                <a:schemeClr val="bg1"/>
              </a:solidFill>
            </a:endParaRPr>
          </a:p>
        </p:txBody>
      </p:sp>
      <p:sp>
        <p:nvSpPr>
          <p:cNvPr id="3" name="Content Placeholder 2"/>
          <p:cNvSpPr>
            <a:spLocks noGrp="1"/>
          </p:cNvSpPr>
          <p:nvPr>
            <p:ph idx="1"/>
          </p:nvPr>
        </p:nvSpPr>
        <p:spPr/>
        <p:txBody>
          <a:bodyPr/>
          <a:lstStyle/>
          <a:p>
            <a:r>
              <a:rPr lang="en-AU" dirty="0" smtClean="0"/>
              <a:t>Negotiation</a:t>
            </a:r>
          </a:p>
          <a:p>
            <a:r>
              <a:rPr lang="en-AU" dirty="0" smtClean="0"/>
              <a:t>Different cultures, requirements, timing</a:t>
            </a:r>
          </a:p>
          <a:p>
            <a:r>
              <a:rPr lang="en-AU" dirty="0" smtClean="0"/>
              <a:t>Reflect current practice or aspire to better practice?</a:t>
            </a:r>
          </a:p>
          <a:p>
            <a:r>
              <a:rPr lang="en-AU" dirty="0" smtClean="0"/>
              <a:t>People come in and out</a:t>
            </a:r>
          </a:p>
          <a:p>
            <a:r>
              <a:rPr lang="en-AU" dirty="0" smtClean="0"/>
              <a:t>Getting consensus is difficult</a:t>
            </a:r>
          </a:p>
          <a:p>
            <a:r>
              <a:rPr lang="en-AU" dirty="0" smtClean="0"/>
              <a:t>Can take years!</a:t>
            </a:r>
            <a:endParaRPr lang="en-AU" dirty="0"/>
          </a:p>
        </p:txBody>
      </p:sp>
    </p:spTree>
    <p:extLst>
      <p:ext uri="{BB962C8B-B14F-4D97-AF65-F5344CB8AC3E}">
        <p14:creationId xmlns:p14="http://schemas.microsoft.com/office/powerpoint/2010/main" val="3068058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ISO 15489 - 2016</a:t>
            </a:r>
            <a:endParaRPr lang="en-AU" dirty="0">
              <a:solidFill>
                <a:schemeClr val="bg1"/>
              </a:solidFill>
            </a:endParaRPr>
          </a:p>
        </p:txBody>
      </p:sp>
      <p:sp>
        <p:nvSpPr>
          <p:cNvPr id="3" name="Content Placeholder 2"/>
          <p:cNvSpPr>
            <a:spLocks noGrp="1"/>
          </p:cNvSpPr>
          <p:nvPr>
            <p:ph idx="1"/>
          </p:nvPr>
        </p:nvSpPr>
        <p:spPr/>
        <p:txBody>
          <a:bodyPr/>
          <a:lstStyle/>
          <a:p>
            <a:r>
              <a:rPr lang="en-AU" dirty="0" smtClean="0"/>
              <a:t>Foundation standard for use by records management practitioners</a:t>
            </a:r>
          </a:p>
          <a:p>
            <a:r>
              <a:rPr lang="en-AU" dirty="0" smtClean="0"/>
              <a:t>Statement of principles and operational controls and processes</a:t>
            </a:r>
          </a:p>
          <a:p>
            <a:endParaRPr lang="en-AU" dirty="0" smtClean="0"/>
          </a:p>
          <a:p>
            <a:endParaRPr lang="en-AU" dirty="0"/>
          </a:p>
        </p:txBody>
      </p:sp>
    </p:spTree>
    <p:extLst>
      <p:ext uri="{BB962C8B-B14F-4D97-AF65-F5344CB8AC3E}">
        <p14:creationId xmlns:p14="http://schemas.microsoft.com/office/powerpoint/2010/main" val="1219945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ISO 15489 - Abstract</a:t>
            </a:r>
            <a:endParaRPr lang="en-AU" dirty="0">
              <a:solidFill>
                <a:schemeClr val="bg1"/>
              </a:solidFill>
            </a:endParaRPr>
          </a:p>
        </p:txBody>
      </p:sp>
      <p:sp>
        <p:nvSpPr>
          <p:cNvPr id="3" name="Content Placeholder 2"/>
          <p:cNvSpPr>
            <a:spLocks noGrp="1"/>
          </p:cNvSpPr>
          <p:nvPr>
            <p:ph idx="1"/>
          </p:nvPr>
        </p:nvSpPr>
        <p:spPr/>
        <p:txBody>
          <a:bodyPr>
            <a:normAutofit fontScale="70000" lnSpcReduction="20000"/>
          </a:bodyPr>
          <a:lstStyle/>
          <a:p>
            <a:r>
              <a:rPr lang="en-AU" dirty="0"/>
              <a:t>ISO 15489-1:2016 defines the concepts and principles from which approaches to the creation, capture and management of records are developed. This part of ISO 15489 describes concepts and principles relating to the following:</a:t>
            </a:r>
          </a:p>
          <a:p>
            <a:pPr lvl="1"/>
            <a:r>
              <a:rPr lang="en-AU" dirty="0" smtClean="0"/>
              <a:t>records</a:t>
            </a:r>
            <a:r>
              <a:rPr lang="en-AU" dirty="0"/>
              <a:t>, metadata for records and records systems;</a:t>
            </a:r>
          </a:p>
          <a:p>
            <a:pPr lvl="1"/>
            <a:r>
              <a:rPr lang="en-AU" dirty="0" smtClean="0"/>
              <a:t>policies</a:t>
            </a:r>
            <a:r>
              <a:rPr lang="en-AU" dirty="0"/>
              <a:t>, assigned responsibilities, monitoring and training supporting </a:t>
            </a:r>
            <a:r>
              <a:rPr lang="en-AU" dirty="0" smtClean="0"/>
              <a:t>the </a:t>
            </a:r>
            <a:r>
              <a:rPr lang="en-AU" dirty="0"/>
              <a:t>effective management of records;</a:t>
            </a:r>
          </a:p>
          <a:p>
            <a:pPr lvl="1"/>
            <a:r>
              <a:rPr lang="en-AU" dirty="0" smtClean="0"/>
              <a:t>recurrent </a:t>
            </a:r>
            <a:r>
              <a:rPr lang="en-AU" dirty="0"/>
              <a:t>analysis of business context and the identification of records requirements;</a:t>
            </a:r>
          </a:p>
          <a:p>
            <a:pPr lvl="1"/>
            <a:r>
              <a:rPr lang="en-AU" dirty="0" smtClean="0"/>
              <a:t>records </a:t>
            </a:r>
            <a:r>
              <a:rPr lang="en-AU" dirty="0"/>
              <a:t>controls;</a:t>
            </a:r>
          </a:p>
          <a:p>
            <a:pPr lvl="1"/>
            <a:r>
              <a:rPr lang="en-AU" dirty="0" smtClean="0"/>
              <a:t>processes </a:t>
            </a:r>
            <a:r>
              <a:rPr lang="en-AU" dirty="0"/>
              <a:t>for creating, capturing and managing records.</a:t>
            </a:r>
          </a:p>
          <a:p>
            <a:r>
              <a:rPr lang="en-AU" dirty="0"/>
              <a:t>ISO 15489-1:2016 applies to the creation, capture and management of records regardless of structure or form, in all types of business and technological environments, over time.</a:t>
            </a:r>
          </a:p>
          <a:p>
            <a:endParaRPr lang="en-AU" dirty="0"/>
          </a:p>
        </p:txBody>
      </p:sp>
    </p:spTree>
    <p:extLst>
      <p:ext uri="{BB962C8B-B14F-4D97-AF65-F5344CB8AC3E}">
        <p14:creationId xmlns:p14="http://schemas.microsoft.com/office/powerpoint/2010/main" val="24706702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chemeClr val="bg1"/>
                </a:solidFill>
              </a:rPr>
              <a:t>ISO 15489, 2016</a:t>
            </a:r>
            <a:br>
              <a:rPr lang="en-AU" dirty="0" smtClean="0">
                <a:solidFill>
                  <a:schemeClr val="bg1"/>
                </a:solidFill>
              </a:rPr>
            </a:br>
            <a:r>
              <a:rPr lang="en-AU" dirty="0" smtClean="0">
                <a:solidFill>
                  <a:schemeClr val="bg1"/>
                </a:solidFill>
              </a:rPr>
              <a:t> - What’s changed?</a:t>
            </a:r>
            <a:endParaRPr lang="en-AU" dirty="0">
              <a:solidFill>
                <a:schemeClr val="bg1"/>
              </a:solidFill>
            </a:endParaRPr>
          </a:p>
        </p:txBody>
      </p:sp>
      <p:sp>
        <p:nvSpPr>
          <p:cNvPr id="3" name="Content Placeholder 2"/>
          <p:cNvSpPr>
            <a:spLocks noGrp="1"/>
          </p:cNvSpPr>
          <p:nvPr>
            <p:ph idx="1"/>
          </p:nvPr>
        </p:nvSpPr>
        <p:spPr/>
        <p:txBody>
          <a:bodyPr>
            <a:normAutofit fontScale="77500" lnSpcReduction="20000"/>
          </a:bodyPr>
          <a:lstStyle/>
          <a:p>
            <a:pPr lvl="0"/>
            <a:r>
              <a:rPr lang="en-AU" dirty="0" smtClean="0"/>
              <a:t>Definition of record: </a:t>
            </a:r>
          </a:p>
          <a:p>
            <a:pPr lvl="2"/>
            <a:r>
              <a:rPr lang="en-AU" dirty="0" smtClean="0"/>
              <a:t>Information created, received and maintained as evidence and </a:t>
            </a:r>
            <a:r>
              <a:rPr lang="en-AU" dirty="0" smtClean="0">
                <a:solidFill>
                  <a:srgbClr val="FF0000"/>
                </a:solidFill>
              </a:rPr>
              <a:t>as an asset</a:t>
            </a:r>
            <a:r>
              <a:rPr lang="en-AU" dirty="0" smtClean="0"/>
              <a:t> by an organisation or person, in pursuit of legal obligations or in the transaction of business</a:t>
            </a:r>
          </a:p>
          <a:p>
            <a:pPr lvl="0"/>
            <a:r>
              <a:rPr lang="en-AU" dirty="0" smtClean="0"/>
              <a:t>A </a:t>
            </a:r>
            <a:r>
              <a:rPr lang="en-AU" dirty="0"/>
              <a:t>greater emphasis on the digital environment (without being media specific)</a:t>
            </a:r>
          </a:p>
          <a:p>
            <a:pPr lvl="0"/>
            <a:r>
              <a:rPr lang="en-AU" dirty="0"/>
              <a:t>A greater emphasis on records control tools – metadata, classification, access and security and disposal</a:t>
            </a:r>
          </a:p>
          <a:p>
            <a:pPr lvl="0"/>
            <a:r>
              <a:rPr lang="en-AU" dirty="0"/>
              <a:t>A recasting of the analytic approach as appraisal leading to determinations of what records should be captured as well as the more traditional how long should records be kept. Appraisal has become the analytic framework, from which multiple outcomes can be determined.</a:t>
            </a:r>
          </a:p>
          <a:p>
            <a:endParaRPr lang="en-AU" dirty="0"/>
          </a:p>
        </p:txBody>
      </p:sp>
    </p:spTree>
    <p:extLst>
      <p:ext uri="{BB962C8B-B14F-4D97-AF65-F5344CB8AC3E}">
        <p14:creationId xmlns:p14="http://schemas.microsoft.com/office/powerpoint/2010/main" val="64815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777</Words>
  <Application>Microsoft Office PowerPoint</Application>
  <PresentationFormat>On-screen Show (4:3)</PresentationFormat>
  <Paragraphs>102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What standards, relevant to me, are there?</vt:lpstr>
      <vt:lpstr>Quick overview – national and international</vt:lpstr>
      <vt:lpstr>What standards are there?</vt:lpstr>
      <vt:lpstr>List of standards</vt:lpstr>
      <vt:lpstr>How do these standards  fit with NSW? </vt:lpstr>
      <vt:lpstr>Processes of standardisation</vt:lpstr>
      <vt:lpstr>ISO 15489 - 2016</vt:lpstr>
      <vt:lpstr>ISO 15489 - Abstract</vt:lpstr>
      <vt:lpstr>ISO 15489, 2016  - What’s changed?</vt:lpstr>
      <vt:lpstr>ISO 30300 – Management Systems series</vt:lpstr>
      <vt:lpstr>ISO 23081 – Metadata for  records series</vt:lpstr>
      <vt:lpstr>ISO 16175 – functional  requirements series</vt:lpstr>
      <vt:lpstr>Work afoot</vt:lpstr>
      <vt:lpstr>Involvement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Namuren</dc:creator>
  <cp:lastModifiedBy>Administrator</cp:lastModifiedBy>
  <cp:revision>16</cp:revision>
  <dcterms:created xsi:type="dcterms:W3CDTF">2016-07-18T00:26:37Z</dcterms:created>
  <dcterms:modified xsi:type="dcterms:W3CDTF">2016-07-18T23:16:38Z</dcterms:modified>
</cp:coreProperties>
</file>