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5"/>
  </p:notesMasterIdLst>
  <p:handoutMasterIdLst>
    <p:handoutMasterId r:id="rId26"/>
  </p:handoutMasterIdLst>
  <p:sldIdLst>
    <p:sldId id="477" r:id="rId2"/>
    <p:sldId id="498" r:id="rId3"/>
    <p:sldId id="499" r:id="rId4"/>
    <p:sldId id="492" r:id="rId5"/>
    <p:sldId id="493" r:id="rId6"/>
    <p:sldId id="494" r:id="rId7"/>
    <p:sldId id="495" r:id="rId8"/>
    <p:sldId id="469" r:id="rId9"/>
    <p:sldId id="510" r:id="rId10"/>
    <p:sldId id="512" r:id="rId11"/>
    <p:sldId id="518" r:id="rId12"/>
    <p:sldId id="519" r:id="rId13"/>
    <p:sldId id="520" r:id="rId14"/>
    <p:sldId id="471" r:id="rId15"/>
    <p:sldId id="474" r:id="rId16"/>
    <p:sldId id="517" r:id="rId17"/>
    <p:sldId id="515" r:id="rId18"/>
    <p:sldId id="516" r:id="rId19"/>
    <p:sldId id="505" r:id="rId20"/>
    <p:sldId id="464" r:id="rId21"/>
    <p:sldId id="458" r:id="rId22"/>
    <p:sldId id="442" r:id="rId23"/>
    <p:sldId id="508" r:id="rId24"/>
  </p:sldIdLst>
  <p:sldSz cx="9144000" cy="6858000" type="screen4x3"/>
  <p:notesSz cx="6858000" cy="9144000"/>
  <p:defaultTextStyle>
    <a:defPPr>
      <a:defRPr lang="en-AU"/>
    </a:defPPr>
    <a:lvl1pPr algn="l" rtl="0" fontAlgn="base">
      <a:spcBef>
        <a:spcPct val="0"/>
      </a:spcBef>
      <a:spcAft>
        <a:spcPct val="0"/>
      </a:spcAft>
      <a:defRPr sz="2400" kern="1200">
        <a:solidFill>
          <a:schemeClr val="tx1"/>
        </a:solidFill>
        <a:latin typeface="Arial" panose="020B0604020202020204"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ECFF5D"/>
    <a:srgbClr val="FF0101"/>
    <a:srgbClr val="F8FFC1"/>
    <a:srgbClr val="36EC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8" autoAdjust="0"/>
    <p:restoredTop sz="93899" autoAdjust="0"/>
  </p:normalViewPr>
  <p:slideViewPr>
    <p:cSldViewPr>
      <p:cViewPr>
        <p:scale>
          <a:sx n="124" d="100"/>
          <a:sy n="124" d="100"/>
        </p:scale>
        <p:origin x="-1260" y="-36"/>
      </p:cViewPr>
      <p:guideLst>
        <p:guide orient="horz" pos="2160"/>
        <p:guide pos="2880"/>
      </p:guideLst>
    </p:cSldViewPr>
  </p:slideViewPr>
  <p:outlineViewPr>
    <p:cViewPr>
      <p:scale>
        <a:sx n="33" d="100"/>
        <a:sy n="33" d="100"/>
      </p:scale>
      <p:origin x="0" y="5048"/>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S-NWRL\HOME\SHULMANC\station%20catchment%20area%20market%20research\HTS%20Sydneywide%20historica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percentStacked"/>
        <c:varyColors val="0"/>
        <c:ser>
          <c:idx val="0"/>
          <c:order val="0"/>
          <c:tx>
            <c:strRef>
              <c:f>Tables!$B$48</c:f>
              <c:strCache>
                <c:ptCount val="1"/>
                <c:pt idx="0">
                  <c:v>Vehicle driver</c:v>
                </c:pt>
              </c:strCache>
            </c:strRef>
          </c:tx>
          <c:cat>
            <c:strRef>
              <c:f>Tables!$H$5:$R$5</c:f>
              <c:strCache>
                <c:ptCount val="11"/>
                <c:pt idx="0">
                  <c:v>2002/03</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Tables!$H$48:$R$48</c:f>
              <c:numCache>
                <c:formatCode>0.0%</c:formatCode>
                <c:ptCount val="11"/>
                <c:pt idx="0">
                  <c:v>0.48699999999999999</c:v>
                </c:pt>
                <c:pt idx="1">
                  <c:v>0.48899999999999999</c:v>
                </c:pt>
                <c:pt idx="2">
                  <c:v>0.48899999999999999</c:v>
                </c:pt>
                <c:pt idx="3">
                  <c:v>0.48099999999999998</c:v>
                </c:pt>
                <c:pt idx="4">
                  <c:v>0.48</c:v>
                </c:pt>
                <c:pt idx="5">
                  <c:v>0.47499999999999998</c:v>
                </c:pt>
                <c:pt idx="6">
                  <c:v>0.46899999999999997</c:v>
                </c:pt>
                <c:pt idx="7">
                  <c:v>0.46700000000000003</c:v>
                </c:pt>
                <c:pt idx="8">
                  <c:v>0.46800000000000003</c:v>
                </c:pt>
                <c:pt idx="9">
                  <c:v>0.46899999999999997</c:v>
                </c:pt>
                <c:pt idx="10">
                  <c:v>0.47199999999999998</c:v>
                </c:pt>
              </c:numCache>
            </c:numRef>
          </c:val>
          <c:extLst xmlns:c16r2="http://schemas.microsoft.com/office/drawing/2015/06/chart">
            <c:ext xmlns:c16="http://schemas.microsoft.com/office/drawing/2014/chart" uri="{C3380CC4-5D6E-409C-BE32-E72D297353CC}">
              <c16:uniqueId val="{00000000-3B1D-4CA3-BE69-9790B28AF3B3}"/>
            </c:ext>
          </c:extLst>
        </c:ser>
        <c:ser>
          <c:idx val="1"/>
          <c:order val="1"/>
          <c:tx>
            <c:strRef>
              <c:f>Tables!$B$49</c:f>
              <c:strCache>
                <c:ptCount val="1"/>
                <c:pt idx="0">
                  <c:v>Vehicle passenger</c:v>
                </c:pt>
              </c:strCache>
            </c:strRef>
          </c:tx>
          <c:cat>
            <c:strRef>
              <c:f>Tables!$H$5:$R$5</c:f>
              <c:strCache>
                <c:ptCount val="11"/>
                <c:pt idx="0">
                  <c:v>2002/03</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Tables!$H$49:$R$49</c:f>
              <c:numCache>
                <c:formatCode>0.0%</c:formatCode>
                <c:ptCount val="11"/>
                <c:pt idx="0">
                  <c:v>0.22</c:v>
                </c:pt>
                <c:pt idx="1">
                  <c:v>0.217</c:v>
                </c:pt>
                <c:pt idx="2">
                  <c:v>0.222</c:v>
                </c:pt>
                <c:pt idx="3">
                  <c:v>0.217</c:v>
                </c:pt>
                <c:pt idx="4">
                  <c:v>0.22</c:v>
                </c:pt>
                <c:pt idx="5">
                  <c:v>0.221</c:v>
                </c:pt>
                <c:pt idx="6">
                  <c:v>0.22</c:v>
                </c:pt>
                <c:pt idx="7">
                  <c:v>0.219</c:v>
                </c:pt>
                <c:pt idx="8">
                  <c:v>0.219</c:v>
                </c:pt>
                <c:pt idx="9">
                  <c:v>0.218</c:v>
                </c:pt>
                <c:pt idx="10">
                  <c:v>0.218</c:v>
                </c:pt>
              </c:numCache>
            </c:numRef>
          </c:val>
          <c:extLst xmlns:c16r2="http://schemas.microsoft.com/office/drawing/2015/06/chart">
            <c:ext xmlns:c16="http://schemas.microsoft.com/office/drawing/2014/chart" uri="{C3380CC4-5D6E-409C-BE32-E72D297353CC}">
              <c16:uniqueId val="{00000001-3B1D-4CA3-BE69-9790B28AF3B3}"/>
            </c:ext>
          </c:extLst>
        </c:ser>
        <c:ser>
          <c:idx val="2"/>
          <c:order val="2"/>
          <c:tx>
            <c:strRef>
              <c:f>Tables!$B$50</c:f>
              <c:strCache>
                <c:ptCount val="1"/>
                <c:pt idx="0">
                  <c:v>Train</c:v>
                </c:pt>
              </c:strCache>
            </c:strRef>
          </c:tx>
          <c:cat>
            <c:strRef>
              <c:f>Tables!$H$5:$R$5</c:f>
              <c:strCache>
                <c:ptCount val="11"/>
                <c:pt idx="0">
                  <c:v>2002/03</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Tables!$H$50:$R$50</c:f>
              <c:numCache>
                <c:formatCode>0.0%</c:formatCode>
                <c:ptCount val="11"/>
                <c:pt idx="0">
                  <c:v>4.7E-2</c:v>
                </c:pt>
                <c:pt idx="1">
                  <c:v>4.5999999999999999E-2</c:v>
                </c:pt>
                <c:pt idx="2">
                  <c:v>4.4999999999999998E-2</c:v>
                </c:pt>
                <c:pt idx="3">
                  <c:v>4.7E-2</c:v>
                </c:pt>
                <c:pt idx="4">
                  <c:v>4.8000000000000001E-2</c:v>
                </c:pt>
                <c:pt idx="5">
                  <c:v>0.05</c:v>
                </c:pt>
                <c:pt idx="6">
                  <c:v>5.0999999999999997E-2</c:v>
                </c:pt>
                <c:pt idx="7">
                  <c:v>5.1999999999999998E-2</c:v>
                </c:pt>
                <c:pt idx="8">
                  <c:v>5.1999999999999998E-2</c:v>
                </c:pt>
                <c:pt idx="9">
                  <c:v>5.3999999999999999E-2</c:v>
                </c:pt>
                <c:pt idx="10">
                  <c:v>5.3999999999999999E-2</c:v>
                </c:pt>
              </c:numCache>
            </c:numRef>
          </c:val>
          <c:extLst xmlns:c16r2="http://schemas.microsoft.com/office/drawing/2015/06/chart">
            <c:ext xmlns:c16="http://schemas.microsoft.com/office/drawing/2014/chart" uri="{C3380CC4-5D6E-409C-BE32-E72D297353CC}">
              <c16:uniqueId val="{00000002-3B1D-4CA3-BE69-9790B28AF3B3}"/>
            </c:ext>
          </c:extLst>
        </c:ser>
        <c:ser>
          <c:idx val="3"/>
          <c:order val="3"/>
          <c:tx>
            <c:strRef>
              <c:f>Tables!$B$51</c:f>
              <c:strCache>
                <c:ptCount val="1"/>
                <c:pt idx="0">
                  <c:v>Bus</c:v>
                </c:pt>
              </c:strCache>
            </c:strRef>
          </c:tx>
          <c:cat>
            <c:strRef>
              <c:f>Tables!$H$5:$R$5</c:f>
              <c:strCache>
                <c:ptCount val="11"/>
                <c:pt idx="0">
                  <c:v>2002/03</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Tables!$H$51:$R$51</c:f>
              <c:numCache>
                <c:formatCode>0.0%</c:formatCode>
                <c:ptCount val="11"/>
                <c:pt idx="0">
                  <c:v>5.5E-2</c:v>
                </c:pt>
                <c:pt idx="1">
                  <c:v>5.2999999999999999E-2</c:v>
                </c:pt>
                <c:pt idx="2">
                  <c:v>5.3999999999999999E-2</c:v>
                </c:pt>
                <c:pt idx="3">
                  <c:v>5.6000000000000001E-2</c:v>
                </c:pt>
                <c:pt idx="4">
                  <c:v>5.6000000000000001E-2</c:v>
                </c:pt>
                <c:pt idx="5">
                  <c:v>5.7000000000000002E-2</c:v>
                </c:pt>
                <c:pt idx="6">
                  <c:v>5.8000000000000003E-2</c:v>
                </c:pt>
                <c:pt idx="7">
                  <c:v>5.8000000000000003E-2</c:v>
                </c:pt>
                <c:pt idx="8">
                  <c:v>5.8000000000000003E-2</c:v>
                </c:pt>
                <c:pt idx="9">
                  <c:v>5.8999999999999997E-2</c:v>
                </c:pt>
                <c:pt idx="10">
                  <c:v>0.06</c:v>
                </c:pt>
              </c:numCache>
            </c:numRef>
          </c:val>
          <c:extLst xmlns:c16r2="http://schemas.microsoft.com/office/drawing/2015/06/chart">
            <c:ext xmlns:c16="http://schemas.microsoft.com/office/drawing/2014/chart" uri="{C3380CC4-5D6E-409C-BE32-E72D297353CC}">
              <c16:uniqueId val="{00000003-3B1D-4CA3-BE69-9790B28AF3B3}"/>
            </c:ext>
          </c:extLst>
        </c:ser>
        <c:ser>
          <c:idx val="4"/>
          <c:order val="4"/>
          <c:tx>
            <c:strRef>
              <c:f>Tables!$B$52</c:f>
              <c:strCache>
                <c:ptCount val="1"/>
                <c:pt idx="0">
                  <c:v>Walk only</c:v>
                </c:pt>
              </c:strCache>
            </c:strRef>
          </c:tx>
          <c:cat>
            <c:strRef>
              <c:f>Tables!$H$5:$R$5</c:f>
              <c:strCache>
                <c:ptCount val="11"/>
                <c:pt idx="0">
                  <c:v>2002/03</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Tables!$H$52:$R$52</c:f>
              <c:numCache>
                <c:formatCode>0.0%</c:formatCode>
                <c:ptCount val="11"/>
                <c:pt idx="0">
                  <c:v>0.16900000000000001</c:v>
                </c:pt>
                <c:pt idx="1">
                  <c:v>0.17100000000000001</c:v>
                </c:pt>
                <c:pt idx="2">
                  <c:v>0.16900000000000001</c:v>
                </c:pt>
                <c:pt idx="3">
                  <c:v>0.17599999999999999</c:v>
                </c:pt>
                <c:pt idx="4">
                  <c:v>0.17399999999999999</c:v>
                </c:pt>
                <c:pt idx="5">
                  <c:v>0.17399999999999999</c:v>
                </c:pt>
                <c:pt idx="6">
                  <c:v>0.18</c:v>
                </c:pt>
                <c:pt idx="7">
                  <c:v>0.18</c:v>
                </c:pt>
                <c:pt idx="8">
                  <c:v>0.17799999999999999</c:v>
                </c:pt>
                <c:pt idx="9">
                  <c:v>0.17699999999999999</c:v>
                </c:pt>
                <c:pt idx="10">
                  <c:v>0.17499999999999999</c:v>
                </c:pt>
              </c:numCache>
            </c:numRef>
          </c:val>
          <c:extLst xmlns:c16r2="http://schemas.microsoft.com/office/drawing/2015/06/chart">
            <c:ext xmlns:c16="http://schemas.microsoft.com/office/drawing/2014/chart" uri="{C3380CC4-5D6E-409C-BE32-E72D297353CC}">
              <c16:uniqueId val="{00000004-3B1D-4CA3-BE69-9790B28AF3B3}"/>
            </c:ext>
          </c:extLst>
        </c:ser>
        <c:ser>
          <c:idx val="5"/>
          <c:order val="5"/>
          <c:tx>
            <c:strRef>
              <c:f>Tables!$B$53</c:f>
              <c:strCache>
                <c:ptCount val="1"/>
                <c:pt idx="0">
                  <c:v>Other modes</c:v>
                </c:pt>
              </c:strCache>
            </c:strRef>
          </c:tx>
          <c:cat>
            <c:strRef>
              <c:f>Tables!$H$5:$R$5</c:f>
              <c:strCache>
                <c:ptCount val="11"/>
                <c:pt idx="0">
                  <c:v>2002/03</c:v>
                </c:pt>
                <c:pt idx="1">
                  <c:v>2003/04</c:v>
                </c:pt>
                <c:pt idx="2">
                  <c:v>2004/05</c:v>
                </c:pt>
                <c:pt idx="3">
                  <c:v>2005/06</c:v>
                </c:pt>
                <c:pt idx="4">
                  <c:v>2006/07</c:v>
                </c:pt>
                <c:pt idx="5">
                  <c:v>2007/08</c:v>
                </c:pt>
                <c:pt idx="6">
                  <c:v>2008/09</c:v>
                </c:pt>
                <c:pt idx="7">
                  <c:v>2009/10</c:v>
                </c:pt>
                <c:pt idx="8">
                  <c:v>2010/11</c:v>
                </c:pt>
                <c:pt idx="9">
                  <c:v>2011/12</c:v>
                </c:pt>
                <c:pt idx="10">
                  <c:v>2012/13</c:v>
                </c:pt>
              </c:strCache>
            </c:strRef>
          </c:cat>
          <c:val>
            <c:numRef>
              <c:f>Tables!$H$53:$R$53</c:f>
              <c:numCache>
                <c:formatCode>0.0%</c:formatCode>
                <c:ptCount val="11"/>
                <c:pt idx="0">
                  <c:v>2.1999999999999999E-2</c:v>
                </c:pt>
                <c:pt idx="1">
                  <c:v>2.4E-2</c:v>
                </c:pt>
                <c:pt idx="2">
                  <c:v>2.3E-2</c:v>
                </c:pt>
                <c:pt idx="3">
                  <c:v>2.1999999999999999E-2</c:v>
                </c:pt>
                <c:pt idx="4">
                  <c:v>2.1999999999999999E-2</c:v>
                </c:pt>
                <c:pt idx="5">
                  <c:v>2.3E-2</c:v>
                </c:pt>
                <c:pt idx="6">
                  <c:v>2.3E-2</c:v>
                </c:pt>
                <c:pt idx="7">
                  <c:v>2.4E-2</c:v>
                </c:pt>
                <c:pt idx="8">
                  <c:v>2.3E-2</c:v>
                </c:pt>
                <c:pt idx="9">
                  <c:v>2.3E-2</c:v>
                </c:pt>
                <c:pt idx="10">
                  <c:v>2.1999999999999999E-2</c:v>
                </c:pt>
              </c:numCache>
            </c:numRef>
          </c:val>
          <c:extLst xmlns:c16r2="http://schemas.microsoft.com/office/drawing/2015/06/chart">
            <c:ext xmlns:c16="http://schemas.microsoft.com/office/drawing/2014/chart" uri="{C3380CC4-5D6E-409C-BE32-E72D297353CC}">
              <c16:uniqueId val="{00000005-3B1D-4CA3-BE69-9790B28AF3B3}"/>
            </c:ext>
          </c:extLst>
        </c:ser>
        <c:dLbls>
          <c:showLegendKey val="0"/>
          <c:showVal val="0"/>
          <c:showCatName val="0"/>
          <c:showSerName val="0"/>
          <c:showPercent val="0"/>
          <c:showBubbleSize val="0"/>
        </c:dLbls>
        <c:axId val="68950272"/>
        <c:axId val="68952064"/>
      </c:areaChart>
      <c:catAx>
        <c:axId val="68950272"/>
        <c:scaling>
          <c:orientation val="minMax"/>
        </c:scaling>
        <c:delete val="0"/>
        <c:axPos val="b"/>
        <c:numFmt formatCode="General" sourceLinked="0"/>
        <c:majorTickMark val="out"/>
        <c:minorTickMark val="none"/>
        <c:tickLblPos val="nextTo"/>
        <c:crossAx val="68952064"/>
        <c:crosses val="autoZero"/>
        <c:auto val="1"/>
        <c:lblAlgn val="ctr"/>
        <c:lblOffset val="100"/>
        <c:noMultiLvlLbl val="0"/>
      </c:catAx>
      <c:valAx>
        <c:axId val="68952064"/>
        <c:scaling>
          <c:orientation val="minMax"/>
        </c:scaling>
        <c:delete val="0"/>
        <c:axPos val="l"/>
        <c:majorGridlines/>
        <c:numFmt formatCode="0%" sourceLinked="1"/>
        <c:majorTickMark val="out"/>
        <c:minorTickMark val="none"/>
        <c:tickLblPos val="nextTo"/>
        <c:crossAx val="68950272"/>
        <c:crosses val="autoZero"/>
        <c:crossBetween val="midCat"/>
      </c:valAx>
    </c:plotArea>
    <c:legend>
      <c:legendPos val="b"/>
      <c:overlay val="0"/>
    </c:legend>
    <c:plotVisOnly val="1"/>
    <c:dispBlanksAs val="zero"/>
    <c:showDLblsOverMax val="0"/>
  </c:chart>
  <c:txPr>
    <a:bodyPr/>
    <a:lstStyle/>
    <a:p>
      <a:pPr>
        <a:defRPr sz="14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defRPr>
            </a:lvl1pPr>
          </a:lstStyle>
          <a:p>
            <a:pPr>
              <a:defRPr/>
            </a:pPr>
            <a:endParaRPr lang="en-AU" dirty="0"/>
          </a:p>
        </p:txBody>
      </p:sp>
      <p:sp>
        <p:nvSpPr>
          <p:cNvPr id="137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defRPr>
            </a:lvl1pPr>
          </a:lstStyle>
          <a:p>
            <a:pPr>
              <a:defRPr/>
            </a:pPr>
            <a:fld id="{65343090-2456-46B9-8B14-01C0ECB9FC19}" type="datetimeFigureOut">
              <a:rPr lang="en-AU"/>
              <a:pPr>
                <a:defRPr/>
              </a:pPr>
              <a:t>23/03/2016</a:t>
            </a:fld>
            <a:endParaRPr lang="en-AU" dirty="0"/>
          </a:p>
        </p:txBody>
      </p:sp>
      <p:sp>
        <p:nvSpPr>
          <p:cNvPr id="137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defRPr>
            </a:lvl1pPr>
          </a:lstStyle>
          <a:p>
            <a:pPr>
              <a:defRPr/>
            </a:pPr>
            <a:endParaRPr lang="en-AU" dirty="0"/>
          </a:p>
        </p:txBody>
      </p:sp>
      <p:sp>
        <p:nvSpPr>
          <p:cNvPr id="137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30A5E19A-8DB0-47BA-8F43-F0292B7A2337}" type="slidenum">
              <a:rPr lang="en-AU" altLang="en-US"/>
              <a:pPr/>
              <a:t>‹#›</a:t>
            </a:fld>
            <a:endParaRPr lang="en-AU" altLang="en-US" dirty="0"/>
          </a:p>
        </p:txBody>
      </p:sp>
    </p:spTree>
    <p:extLst>
      <p:ext uri="{BB962C8B-B14F-4D97-AF65-F5344CB8AC3E}">
        <p14:creationId xmlns:p14="http://schemas.microsoft.com/office/powerpoint/2010/main" val="10774261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Alexander_Fleming"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en.wikipedia.org/wiki/Norman_Heatley" TargetMode="External"/><Relationship Id="rId5" Type="http://schemas.openxmlformats.org/officeDocument/2006/relationships/hyperlink" Target="http://en.wikipedia.org/wiki/Ernst_Chain" TargetMode="External"/><Relationship Id="rId4" Type="http://schemas.openxmlformats.org/officeDocument/2006/relationships/hyperlink" Target="http://en.wikipedia.org/wiki/Howard_Walter_Florey"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Two-dimensional_chromatography" TargetMode="External"/><Relationship Id="rId7" Type="http://schemas.openxmlformats.org/officeDocument/2006/relationships/hyperlink" Target="http://en.wikipedia.org/wiki/DNA_sequencing#cite_note-pmid18992322-2"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en.wikipedia.org/wiki/DNA_sequencing#cite_note-olsvik1993-1" TargetMode="External"/><Relationship Id="rId5" Type="http://schemas.openxmlformats.org/officeDocument/2006/relationships/hyperlink" Target="http://en.wikipedia.org/wiki/DNA_sequencer" TargetMode="External"/><Relationship Id="rId4" Type="http://schemas.openxmlformats.org/officeDocument/2006/relationships/hyperlink" Target="http://en.wikipedia.org/wiki/Fluorescence"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Two-dimensional_chromatography" TargetMode="External"/><Relationship Id="rId7" Type="http://schemas.openxmlformats.org/officeDocument/2006/relationships/hyperlink" Target="http://en.wikipedia.org/wiki/DNA_sequencing#cite_note-pmid18992322-2"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DNA_sequencing#cite_note-olsvik1993-1" TargetMode="External"/><Relationship Id="rId5" Type="http://schemas.openxmlformats.org/officeDocument/2006/relationships/hyperlink" Target="http://en.wikipedia.org/wiki/DNA_sequencer" TargetMode="External"/><Relationship Id="rId4" Type="http://schemas.openxmlformats.org/officeDocument/2006/relationships/hyperlink" Target="http://en.wikipedia.org/wiki/Fluorescenc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bbc.com/news/science-environment-3054934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Amazing cloud over </a:t>
            </a:r>
            <a:r>
              <a:rPr lang="en-AU" dirty="0" err="1"/>
              <a:t>brisbane</a:t>
            </a:r>
            <a:r>
              <a:rPr lang="en-AU" dirty="0"/>
              <a:t> </a:t>
            </a:r>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2</a:t>
            </a:fld>
            <a:endParaRPr lang="en-US"/>
          </a:p>
        </p:txBody>
      </p:sp>
    </p:spTree>
    <p:extLst>
      <p:ext uri="{BB962C8B-B14F-4D97-AF65-F5344CB8AC3E}">
        <p14:creationId xmlns:p14="http://schemas.microsoft.com/office/powerpoint/2010/main" val="87125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concept describes the dynamics of the global economy’s centre of gravity, the average location of economic activity across geographies on Earth taking into account all the GDP produced on this planet. </a:t>
            </a:r>
          </a:p>
          <a:p>
            <a:endParaRPr lang="en-AU" dirty="0"/>
          </a:p>
          <a:p>
            <a:r>
              <a:rPr lang="en-AU" dirty="0"/>
              <a:t>Danny </a:t>
            </a:r>
            <a:r>
              <a:rPr lang="en-AU" dirty="0" err="1"/>
              <a:t>Quah</a:t>
            </a:r>
            <a:r>
              <a:rPr lang="en-AU" dirty="0"/>
              <a:t> finds that in 1980 the global economy’s centre of gravity was mid-Atlantic. </a:t>
            </a:r>
          </a:p>
          <a:p>
            <a:r>
              <a:rPr lang="en-AU" dirty="0"/>
              <a:t>By 2008, from the continuing rise of China and the rest of East Asia, that centre of gravity had drifted to a location east of Helsinki and Bucharest. </a:t>
            </a:r>
          </a:p>
          <a:p>
            <a:endParaRPr lang="en-AU" dirty="0"/>
          </a:p>
          <a:p>
            <a:r>
              <a:rPr lang="en-AU" dirty="0"/>
              <a:t>Extrapolating growth in almost 700 locations across Earth, </a:t>
            </a:r>
            <a:r>
              <a:rPr lang="en-AU" dirty="0" err="1"/>
              <a:t>Quah</a:t>
            </a:r>
            <a:r>
              <a:rPr lang="en-AU" dirty="0"/>
              <a:t> projects the world’s economic centre of gravity to locate by 2050 literally between India and China. Observed from Earth’s surface, that economic centre of gravity will shift from its 1980 location 9,300 km or 1.5 times the radius of the planet.</a:t>
            </a:r>
          </a:p>
          <a:p>
            <a:endParaRPr lang="en-AU" b="1" dirty="0"/>
          </a:p>
          <a:p>
            <a:r>
              <a:rPr lang="en-AU" b="1" dirty="0"/>
              <a:t>Policy Implications</a:t>
            </a:r>
          </a:p>
          <a:p>
            <a:r>
              <a:rPr lang="en-AU" dirty="0"/>
              <a:t>• If soft power mirrors but lags economic power, then the source for global and political influence will be similarly gradually shifting east over the next 50–100 years.</a:t>
            </a:r>
          </a:p>
          <a:p>
            <a:r>
              <a:rPr lang="en-AU" dirty="0"/>
              <a:t>• Policy formulation for the entire global economy, and global governance more generally, will no longer be the domain of the last century’s rich countries but instead will require more inclusive engagement of the east.</a:t>
            </a:r>
          </a:p>
          <a:p>
            <a:r>
              <a:rPr lang="en-AU" dirty="0"/>
              <a:t>• Many global policy questions will remain the same, e.g. promoting growth in the world economy, but others might change in character, e.g. appropriate political and military intervention.</a:t>
            </a:r>
          </a:p>
          <a:p>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13</a:t>
            </a:fld>
            <a:endParaRPr lang="en-US"/>
          </a:p>
        </p:txBody>
      </p:sp>
    </p:spTree>
    <p:extLst>
      <p:ext uri="{BB962C8B-B14F-4D97-AF65-F5344CB8AC3E}">
        <p14:creationId xmlns:p14="http://schemas.microsoft.com/office/powerpoint/2010/main" val="38490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Tomorrow’s customer is likely to be more demanding and less loyal</a:t>
            </a:r>
          </a:p>
          <a:p>
            <a:r>
              <a:rPr lang="en-AU" dirty="0"/>
              <a:t>More likely to take advice</a:t>
            </a:r>
            <a:r>
              <a:rPr lang="en-AU" baseline="0" dirty="0"/>
              <a:t> form peers</a:t>
            </a:r>
          </a:p>
          <a:p>
            <a:r>
              <a:rPr lang="en-AU" baseline="0" dirty="0"/>
              <a:t>More willing to adopt new technology</a:t>
            </a:r>
          </a:p>
          <a:p>
            <a:r>
              <a:rPr lang="en-AU" baseline="0" dirty="0"/>
              <a:t>Operates in a world of reduced information asymmetry</a:t>
            </a:r>
          </a:p>
          <a:p>
            <a:r>
              <a:rPr lang="en-AU" baseline="0" dirty="0"/>
              <a:t>Insists on more personalised services </a:t>
            </a:r>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14</a:t>
            </a:fld>
            <a:endParaRPr lang="en-US"/>
          </a:p>
        </p:txBody>
      </p:sp>
    </p:spTree>
    <p:extLst>
      <p:ext uri="{BB962C8B-B14F-4D97-AF65-F5344CB8AC3E}">
        <p14:creationId xmlns:p14="http://schemas.microsoft.com/office/powerpoint/2010/main" val="68823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solidFill>
                  <a:srgbClr val="212121"/>
                </a:solidFill>
                <a:latin typeface="Calibri,sans-serif"/>
              </a:rPr>
              <a:t>What types of public transport service changes and improvements can be made to maximise the use of public transport and facilitate movement to and from the Parramatta CBD as it grows and develops over the next decade?</a:t>
            </a:r>
            <a:endParaRPr lang="en-AU" sz="1200" dirty="0">
              <a:solidFill>
                <a:srgbClr val="212121"/>
              </a:solidFill>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88036D5D-0BC6-4844-8B57-B5F712FF710A}" type="slidenum">
              <a:rPr lang="en-AU" smtClean="0"/>
              <a:pPr/>
              <a:t>20</a:t>
            </a:fld>
            <a:endParaRPr lang="en-AU" dirty="0"/>
          </a:p>
        </p:txBody>
      </p:sp>
    </p:spTree>
    <p:extLst>
      <p:ext uri="{BB962C8B-B14F-4D97-AF65-F5344CB8AC3E}">
        <p14:creationId xmlns:p14="http://schemas.microsoft.com/office/powerpoint/2010/main" val="546688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fld id="{0F4446F8-A821-48D2-A50C-BA393460667B}" type="slidenum">
              <a:rPr lang="en-AU" altLang="en-US" sz="1200"/>
              <a:pPr eaLnBrk="1" hangingPunct="1"/>
              <a:t>23</a:t>
            </a:fld>
            <a:endParaRPr lang="en-AU" altLang="en-US" sz="1200" dirty="0"/>
          </a:p>
        </p:txBody>
      </p:sp>
      <p:sp>
        <p:nvSpPr>
          <p:cNvPr id="10243" name="Rectangle 2"/>
          <p:cNvSpPr>
            <a:spLocks noGrp="1" noRot="1" noChangeAspect="1" noChangeArrowheads="1" noTextEdit="1"/>
          </p:cNvSpPr>
          <p:nvPr>
            <p:ph type="sldImg"/>
          </p:nvPr>
        </p:nvSpPr>
        <p:spPr>
          <a:xfrm>
            <a:off x="1144588" y="685800"/>
            <a:ext cx="4572000" cy="3429000"/>
          </a:xfrm>
          <a:ln/>
        </p:spPr>
      </p:sp>
      <p:sp>
        <p:nvSpPr>
          <p:cNvPr id="10244" name="Rectangle 3"/>
          <p:cNvSpPr>
            <a:spLocks noGrp="1" noChangeArrowheads="1"/>
          </p:cNvSpPr>
          <p:nvPr>
            <p:ph type="body" idx="1"/>
          </p:nvPr>
        </p:nvSpPr>
        <p:spPr>
          <a:xfrm>
            <a:off x="685800" y="4340225"/>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79" tIns="45340" rIns="90679" bIns="45340"/>
          <a:lstStyle/>
          <a:p>
            <a:pPr eaLnBrk="1" hangingPunct="1"/>
            <a:endParaRPr lang="en-US" altLang="en-US" dirty="0"/>
          </a:p>
        </p:txBody>
      </p:sp>
    </p:spTree>
    <p:extLst>
      <p:ext uri="{BB962C8B-B14F-4D97-AF65-F5344CB8AC3E}">
        <p14:creationId xmlns:p14="http://schemas.microsoft.com/office/powerpoint/2010/main" val="237897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discovery of penicillin is attributed to Scottish scientist and Nobel laureate </a:t>
            </a:r>
            <a:r>
              <a:rPr lang="en-AU" dirty="0">
                <a:hlinkClick r:id="rId3" tooltip="Alexander Fleming"/>
              </a:rPr>
              <a:t>Alexander Fleming</a:t>
            </a:r>
            <a:r>
              <a:rPr lang="en-AU" dirty="0"/>
              <a:t> in 1928.The development of penicillin for use as a medicine is attributed to the Australian Nobel laureate </a:t>
            </a:r>
            <a:r>
              <a:rPr lang="en-AU" dirty="0">
                <a:hlinkClick r:id="rId4" tooltip="Howard Walter Florey"/>
              </a:rPr>
              <a:t>Howard Walter Florey</a:t>
            </a:r>
            <a:r>
              <a:rPr lang="en-AU" dirty="0"/>
              <a:t>, together with the German Nobel laureate </a:t>
            </a:r>
            <a:r>
              <a:rPr lang="en-AU" dirty="0">
                <a:hlinkClick r:id="rId5" tooltip="Ernst Chain"/>
              </a:rPr>
              <a:t>Ernst Chain</a:t>
            </a:r>
            <a:r>
              <a:rPr lang="en-AU" dirty="0"/>
              <a:t> and the English biochemist </a:t>
            </a:r>
            <a:r>
              <a:rPr lang="en-AU" dirty="0">
                <a:hlinkClick r:id="rId6" tooltip="Norman Heatley"/>
              </a:rPr>
              <a:t>Norman Heatley</a:t>
            </a:r>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4</a:t>
            </a:fld>
            <a:endParaRPr lang="en-US"/>
          </a:p>
        </p:txBody>
      </p:sp>
    </p:spTree>
    <p:extLst>
      <p:ext uri="{BB962C8B-B14F-4D97-AF65-F5344CB8AC3E}">
        <p14:creationId xmlns:p14="http://schemas.microsoft.com/office/powerpoint/2010/main" val="582432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The first DNA sequences were obtained in the early 1970s by academic researchers using laborious methods based on </a:t>
            </a:r>
            <a:r>
              <a:rPr lang="en-AU" dirty="0">
                <a:hlinkClick r:id="rId3" tooltip="Two-dimensional chromatography"/>
              </a:rPr>
              <a:t>two-dimensional chromatography</a:t>
            </a:r>
            <a:r>
              <a:rPr lang="en-AU" dirty="0"/>
              <a:t>. Following the development of </a:t>
            </a:r>
            <a:r>
              <a:rPr lang="en-AU" dirty="0">
                <a:hlinkClick r:id="rId4" tooltip="Fluorescence"/>
              </a:rPr>
              <a:t>fluorescence</a:t>
            </a:r>
            <a:r>
              <a:rPr lang="en-AU" dirty="0"/>
              <a:t>-based sequencing methods with </a:t>
            </a:r>
            <a:r>
              <a:rPr lang="en-AU" dirty="0">
                <a:hlinkClick r:id="rId5" tooltip="DNA sequencer"/>
              </a:rPr>
              <a:t>automated analysis</a:t>
            </a:r>
            <a:r>
              <a:rPr lang="en-AU" dirty="0"/>
              <a:t>,</a:t>
            </a:r>
            <a:r>
              <a:rPr lang="en-AU" baseline="30000" dirty="0">
                <a:hlinkClick r:id="rId6"/>
              </a:rPr>
              <a:t>[1]</a:t>
            </a:r>
            <a:r>
              <a:rPr lang="en-AU" dirty="0"/>
              <a:t> DNA sequencing has become easier and orders of magnitude faster.</a:t>
            </a:r>
            <a:r>
              <a:rPr lang="en-AU" baseline="30000" dirty="0">
                <a:hlinkClick r:id="rId7"/>
              </a:rPr>
              <a:t>[2]</a:t>
            </a:r>
            <a:endParaRPr lang="en-GB" dirty="0"/>
          </a:p>
          <a:p>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6</a:t>
            </a:fld>
            <a:endParaRPr lang="en-US"/>
          </a:p>
        </p:txBody>
      </p:sp>
    </p:spTree>
    <p:extLst>
      <p:ext uri="{BB962C8B-B14F-4D97-AF65-F5344CB8AC3E}">
        <p14:creationId xmlns:p14="http://schemas.microsoft.com/office/powerpoint/2010/main" val="119735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dirty="0"/>
              <a:t>The first DNA sequences were obtained in the early 1970s by academic researchers using laborious methods based on </a:t>
            </a:r>
            <a:r>
              <a:rPr lang="en-AU" dirty="0">
                <a:hlinkClick r:id="rId3" tooltip="Two-dimensional chromatography"/>
              </a:rPr>
              <a:t>two-dimensional chromatography</a:t>
            </a:r>
            <a:r>
              <a:rPr lang="en-AU" dirty="0"/>
              <a:t>. Following the development of </a:t>
            </a:r>
            <a:r>
              <a:rPr lang="en-AU" dirty="0">
                <a:hlinkClick r:id="rId4" tooltip="Fluorescence"/>
              </a:rPr>
              <a:t>fluorescence</a:t>
            </a:r>
            <a:r>
              <a:rPr lang="en-AU" dirty="0"/>
              <a:t>-based sequencing methods with </a:t>
            </a:r>
            <a:r>
              <a:rPr lang="en-AU" dirty="0">
                <a:hlinkClick r:id="rId5" tooltip="DNA sequencer"/>
              </a:rPr>
              <a:t>automated analysis</a:t>
            </a:r>
            <a:r>
              <a:rPr lang="en-AU" dirty="0"/>
              <a:t>,</a:t>
            </a:r>
            <a:r>
              <a:rPr lang="en-AU" baseline="30000" dirty="0">
                <a:hlinkClick r:id="rId6"/>
              </a:rPr>
              <a:t>[1]</a:t>
            </a:r>
            <a:r>
              <a:rPr lang="en-AU" dirty="0"/>
              <a:t> DNA sequencing has become easier and orders of magnitude faster.</a:t>
            </a:r>
            <a:r>
              <a:rPr lang="en-AU" baseline="30000" dirty="0">
                <a:hlinkClick r:id="rId7"/>
              </a:rPr>
              <a:t>[2]</a:t>
            </a:r>
            <a:endParaRPr lang="en-GB" dirty="0"/>
          </a:p>
          <a:p>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7</a:t>
            </a:fld>
            <a:endParaRPr lang="en-US"/>
          </a:p>
        </p:txBody>
      </p:sp>
    </p:spTree>
    <p:extLst>
      <p:ext uri="{BB962C8B-B14F-4D97-AF65-F5344CB8AC3E}">
        <p14:creationId xmlns:p14="http://schemas.microsoft.com/office/powerpoint/2010/main" val="4171905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pitchFamily="34" charset="0"/>
                <a:ea typeface="+mn-ea"/>
                <a:cs typeface="+mn-cs"/>
              </a:rPr>
              <a:t>Anything which can be digitised can be delivered as a digital file. The interest in 3D printing is driven by the ability to model and map physical objects in digital form and then send anywhere for re-creation. The recent example of a NASA astronaut using a 3D printer to create a spanner on-board the orbiting space station, based on a design sent on demand from Earth, hints at how far this technology could extend. See for example BBC News </a:t>
            </a:r>
            <a:r>
              <a:rPr lang="en-GB" sz="1200" u="sng" kern="1200" dirty="0">
                <a:solidFill>
                  <a:schemeClr val="tx1"/>
                </a:solidFill>
                <a:effectLst/>
                <a:latin typeface="Arial" pitchFamily="34" charset="0"/>
                <a:ea typeface="+mn-ea"/>
                <a:cs typeface="+mn-cs"/>
                <a:hlinkClick r:id="rId3"/>
              </a:rPr>
              <a:t>http://www.bbc.com/news/science-environment-30549341</a:t>
            </a:r>
            <a:r>
              <a:rPr lang="en-GB" sz="1200" kern="1200" dirty="0">
                <a:solidFill>
                  <a:schemeClr val="tx1"/>
                </a:solidFill>
                <a:effectLst/>
                <a:latin typeface="Arial" pitchFamily="34" charset="0"/>
                <a:ea typeface="+mn-ea"/>
                <a:cs typeface="+mn-cs"/>
              </a:rPr>
              <a:t> </a:t>
            </a:r>
            <a:endParaRPr lang="en-AU" sz="1200" kern="1200" dirty="0">
              <a:solidFill>
                <a:schemeClr val="tx1"/>
              </a:solidFill>
              <a:effectLst/>
              <a:latin typeface="Arial"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8</a:t>
            </a:fld>
            <a:endParaRPr lang="en-US"/>
          </a:p>
        </p:txBody>
      </p:sp>
    </p:spTree>
    <p:extLst>
      <p:ext uri="{BB962C8B-B14F-4D97-AF65-F5344CB8AC3E}">
        <p14:creationId xmlns:p14="http://schemas.microsoft.com/office/powerpoint/2010/main" val="374326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9</a:t>
            </a:fld>
            <a:endParaRPr lang="en-US"/>
          </a:p>
        </p:txBody>
      </p:sp>
    </p:spTree>
    <p:extLst>
      <p:ext uri="{BB962C8B-B14F-4D97-AF65-F5344CB8AC3E}">
        <p14:creationId xmlns:p14="http://schemas.microsoft.com/office/powerpoint/2010/main" val="281938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10</a:t>
            </a:fld>
            <a:endParaRPr lang="en-US"/>
          </a:p>
        </p:txBody>
      </p:sp>
    </p:spTree>
    <p:extLst>
      <p:ext uri="{BB962C8B-B14F-4D97-AF65-F5344CB8AC3E}">
        <p14:creationId xmlns:p14="http://schemas.microsoft.com/office/powerpoint/2010/main" val="315675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11</a:t>
            </a:fld>
            <a:endParaRPr lang="en-US"/>
          </a:p>
        </p:txBody>
      </p:sp>
    </p:spTree>
    <p:extLst>
      <p:ext uri="{BB962C8B-B14F-4D97-AF65-F5344CB8AC3E}">
        <p14:creationId xmlns:p14="http://schemas.microsoft.com/office/powerpoint/2010/main" val="22996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Flying foxes are a major player in the biodiversity stakes. Their ecological role serves to pollinate and disperse seeds of trees including our iconic Eucalyptus.</a:t>
            </a:r>
          </a:p>
          <a:p>
            <a:r>
              <a:rPr lang="en-AU" sz="1200" b="0" i="0" kern="1200" dirty="0">
                <a:solidFill>
                  <a:schemeClr val="tx1"/>
                </a:solidFill>
                <a:effectLst/>
                <a:latin typeface="+mn-lt"/>
                <a:ea typeface="+mn-ea"/>
                <a:cs typeface="+mn-cs"/>
              </a:rPr>
              <a:t>They can also carry diseases that pose a threat to human health. Flying foxes are the natural host of the deadly Hendra virus, and other bat species have been linked to the recent </a:t>
            </a:r>
            <a:r>
              <a:rPr lang="en-AU" sz="1200" b="0" i="0" kern="1200" dirty="0" err="1">
                <a:solidFill>
                  <a:schemeClr val="tx1"/>
                </a:solidFill>
                <a:effectLst/>
                <a:latin typeface="+mn-lt"/>
                <a:ea typeface="+mn-ea"/>
                <a:cs typeface="+mn-cs"/>
              </a:rPr>
              <a:t>ebola</a:t>
            </a:r>
            <a:r>
              <a:rPr lang="en-AU" sz="1200" b="0" i="0" kern="1200" dirty="0">
                <a:solidFill>
                  <a:schemeClr val="tx1"/>
                </a:solidFill>
                <a:effectLst/>
                <a:latin typeface="+mn-lt"/>
                <a:ea typeface="+mn-ea"/>
                <a:cs typeface="+mn-cs"/>
              </a:rPr>
              <a:t> virus outbreak in West Africa.</a:t>
            </a:r>
            <a:endParaRPr lang="en-GB" dirty="0"/>
          </a:p>
        </p:txBody>
      </p:sp>
      <p:sp>
        <p:nvSpPr>
          <p:cNvPr id="4" name="Slide Number Placeholder 3"/>
          <p:cNvSpPr>
            <a:spLocks noGrp="1"/>
          </p:cNvSpPr>
          <p:nvPr>
            <p:ph type="sldNum" sz="quarter" idx="10"/>
          </p:nvPr>
        </p:nvSpPr>
        <p:spPr/>
        <p:txBody>
          <a:bodyPr/>
          <a:lstStyle/>
          <a:p>
            <a:fld id="{D8FCC168-710F-284E-97B9-57CAA8663EB8}" type="slidenum">
              <a:rPr lang="en-US" smtClean="0"/>
              <a:t>12</a:t>
            </a:fld>
            <a:endParaRPr lang="en-US"/>
          </a:p>
        </p:txBody>
      </p:sp>
    </p:spTree>
    <p:extLst>
      <p:ext uri="{BB962C8B-B14F-4D97-AF65-F5344CB8AC3E}">
        <p14:creationId xmlns:p14="http://schemas.microsoft.com/office/powerpoint/2010/main" val="272132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5" name="Footer Placeholder 4"/>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6" name="Slide Number Placeholder 5"/>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1935638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5" name="Footer Placeholder 4"/>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6" name="Slide Number Placeholder 5"/>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1390593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5" name="Footer Placeholder 4"/>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6" name="Slide Number Placeholder 5"/>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612937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40768"/>
            <a:ext cx="4040188" cy="1080120"/>
          </a:xfrm>
        </p:spPr>
        <p:txBody>
          <a:bodyPr anchor="ctr" anchorCtr="0"/>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Rectangle 6"/>
          <p:cNvSpPr>
            <a:spLocks noGrp="1" noChangeArrowheads="1"/>
          </p:cNvSpPr>
          <p:nvPr>
            <p:ph type="sldNum" sz="quarter" idx="12"/>
          </p:nvPr>
        </p:nvSpPr>
        <p:spPr>
          <a:ln/>
        </p:spPr>
        <p:txBody>
          <a:bodyPr/>
          <a:lstStyle>
            <a:lvl1pPr>
              <a:defRPr/>
            </a:lvl1pPr>
          </a:lstStyle>
          <a:p>
            <a:pPr>
              <a:defRPr/>
            </a:pPr>
            <a:fld id="{45A3E9A4-0A89-4B70-9474-FEFB5355D53F}" type="slidenum">
              <a:rPr lang="en-AU">
                <a:solidFill>
                  <a:prstClr val="black">
                    <a:tint val="75000"/>
                  </a:prstClr>
                </a:solidFill>
              </a:rPr>
              <a:pPr>
                <a:defRPr/>
              </a:pPr>
              <a:t>‹#›</a:t>
            </a:fld>
            <a:endParaRPr lang="en-AU">
              <a:solidFill>
                <a:prstClr val="black">
                  <a:tint val="75000"/>
                </a:prstClr>
              </a:solidFill>
            </a:endParaRPr>
          </a:p>
        </p:txBody>
      </p:sp>
      <p:sp>
        <p:nvSpPr>
          <p:cNvPr id="12" name="Text Placeholder 2"/>
          <p:cNvSpPr>
            <a:spLocks noGrp="1"/>
          </p:cNvSpPr>
          <p:nvPr>
            <p:ph type="body" idx="14"/>
          </p:nvPr>
        </p:nvSpPr>
        <p:spPr>
          <a:xfrm>
            <a:off x="4648200" y="1340768"/>
            <a:ext cx="4040188" cy="1080120"/>
          </a:xfrm>
        </p:spPr>
        <p:txBody>
          <a:bodyPr anchor="ctr" anchorCtr="0"/>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5"/>
          </p:nvPr>
        </p:nvSpPr>
        <p:spPr>
          <a:xfrm>
            <a:off x="457200" y="2492375"/>
            <a:ext cx="4038600" cy="3633788"/>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3"/>
          <p:cNvSpPr>
            <a:spLocks noGrp="1"/>
          </p:cNvSpPr>
          <p:nvPr>
            <p:ph sz="half" idx="2"/>
          </p:nvPr>
        </p:nvSpPr>
        <p:spPr>
          <a:xfrm>
            <a:off x="4648200" y="2492375"/>
            <a:ext cx="4038600" cy="3633788"/>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23663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404000"/>
            <a:ext cx="8460000" cy="4428000"/>
          </a:xfrm>
        </p:spPr>
        <p:txBody>
          <a:bodyPr/>
          <a:lstStyle>
            <a:lvl2pPr marL="252000" indent="-250825">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7"/>
          <p:cNvSpPr>
            <a:spLocks noGrp="1"/>
          </p:cNvSpPr>
          <p:nvPr>
            <p:ph type="body" sz="quarter" idx="13"/>
          </p:nvPr>
        </p:nvSpPr>
        <p:spPr>
          <a:xfrm>
            <a:off x="360363" y="270000"/>
            <a:ext cx="8460000" cy="900000"/>
          </a:xfrm>
        </p:spPr>
        <p:txBody>
          <a:bodyPr>
            <a:noAutofit/>
          </a:bodyPr>
          <a:lstStyle>
            <a:lvl1pPr marL="0" indent="0">
              <a:lnSpc>
                <a:spcPct val="85000"/>
              </a:lnSpc>
              <a:spcBef>
                <a:spcPts val="0"/>
              </a:spcBef>
              <a:spcAft>
                <a:spcPts val="283"/>
              </a:spcAft>
              <a:buNone/>
              <a:defRPr sz="2800" b="1">
                <a:solidFill>
                  <a:srgbClr val="00A9CE"/>
                </a:solidFill>
              </a:defRPr>
            </a:lvl1pPr>
            <a:lvl2pPr marL="0" indent="0">
              <a:lnSpc>
                <a:spcPct val="85000"/>
              </a:lnSpc>
              <a:spcBef>
                <a:spcPts val="0"/>
              </a:spcBef>
              <a:buNone/>
              <a:defRPr sz="2200" b="1">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a:t>Click to edit Master text styles</a:t>
            </a:r>
          </a:p>
          <a:p>
            <a:pPr lvl="1"/>
            <a:r>
              <a:rPr lang="en-US"/>
              <a:t>Second level</a:t>
            </a:r>
          </a:p>
        </p:txBody>
      </p:sp>
      <p:sp>
        <p:nvSpPr>
          <p:cNvPr id="5" name="Footer Placeholder 4"/>
          <p:cNvSpPr>
            <a:spLocks noGrp="1"/>
          </p:cNvSpPr>
          <p:nvPr>
            <p:ph type="ftr" sz="quarter" idx="14"/>
          </p:nvPr>
        </p:nvSpPr>
        <p:spPr/>
        <p:txBody>
          <a:bodyPr/>
          <a:lstStyle/>
          <a:p>
            <a:r>
              <a:rPr lang="en-AU" dirty="0">
                <a:solidFill>
                  <a:prstClr val="black">
                    <a:tint val="75000"/>
                  </a:prstClr>
                </a:solidFill>
              </a:rPr>
              <a:t>Presentation title  |  Presenter name  |  Page </a:t>
            </a:r>
            <a:fld id="{BCB25DA0-2AF8-4C09-A146-EBE2432998D3}" type="slidenum">
              <a:rPr lang="en-AU"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11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5" name="Footer Placeholder 4"/>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6" name="Slide Number Placeholder 5"/>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2156737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5" name="Footer Placeholder 4"/>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6" name="Slide Number Placeholder 5"/>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926684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6" name="Footer Placeholder 5"/>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7" name="Slide Number Placeholder 6"/>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364773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8" name="Footer Placeholder 7"/>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9" name="Slide Number Placeholder 8"/>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1481578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4" name="Footer Placeholder 3"/>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5" name="Slide Number Placeholder 4"/>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3225963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3" name="Footer Placeholder 2"/>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4" name="Slide Number Placeholder 3"/>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4059334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6" name="Footer Placeholder 5"/>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7" name="Slide Number Placeholder 6"/>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365914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B6CD70B-BFBD-459E-A19B-F2A7FA823099}" type="datetimeFigureOut">
              <a:rPr lang="en-AU" smtClean="0"/>
              <a:t>23/03/2016</a:t>
            </a:fld>
            <a:endParaRPr lang="en-AU" dirty="0"/>
          </a:p>
        </p:txBody>
      </p:sp>
      <p:sp>
        <p:nvSpPr>
          <p:cNvPr id="6" name="Footer Placeholder 5"/>
          <p:cNvSpPr>
            <a:spLocks noGrp="1"/>
          </p:cNvSpPr>
          <p:nvPr>
            <p:ph type="ftr" sz="quarter" idx="11"/>
          </p:nvPr>
        </p:nvSpPr>
        <p:spPr/>
        <p:txBody>
          <a:bodyPr/>
          <a:lstStyle/>
          <a:p>
            <a:pPr>
              <a:defRPr/>
            </a:pPr>
            <a:r>
              <a:rPr lang="en-AU" dirty="0"/>
              <a:t>NSW Data and Analytics Centre</a:t>
            </a:r>
          </a:p>
          <a:p>
            <a:pPr>
              <a:defRPr/>
            </a:pPr>
            <a:r>
              <a:rPr lang="en-AU" dirty="0"/>
              <a:t>  </a:t>
            </a:r>
          </a:p>
        </p:txBody>
      </p:sp>
      <p:sp>
        <p:nvSpPr>
          <p:cNvPr id="7" name="Slide Number Placeholder 6"/>
          <p:cNvSpPr>
            <a:spLocks noGrp="1"/>
          </p:cNvSpPr>
          <p:nvPr>
            <p:ph type="sldNum" sz="quarter" idx="12"/>
          </p:nvPr>
        </p:nvSpPr>
        <p:spPr/>
        <p:txBody>
          <a:bodyPr/>
          <a:lstStyle/>
          <a:p>
            <a:fld id="{F19C4B4A-1D6E-4F6C-99F8-10904D32A1C4}" type="slidenum">
              <a:rPr lang="en-AU" smtClean="0"/>
              <a:t>‹#›</a:t>
            </a:fld>
            <a:endParaRPr lang="en-AU" dirty="0"/>
          </a:p>
        </p:txBody>
      </p:sp>
    </p:spTree>
    <p:extLst>
      <p:ext uri="{BB962C8B-B14F-4D97-AF65-F5344CB8AC3E}">
        <p14:creationId xmlns:p14="http://schemas.microsoft.com/office/powerpoint/2010/main" val="170158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B6CD70B-BFBD-459E-A19B-F2A7FA823099}" type="datetimeFigureOut">
              <a:rPr lang="en-AU" smtClean="0"/>
              <a:t>23/03/2016</a:t>
            </a:fld>
            <a:endParaRPr lang="en-AU"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9C4B4A-1D6E-4F6C-99F8-10904D32A1C4}" type="slidenum">
              <a:rPr lang="en-AU" smtClean="0"/>
              <a:t>‹#›</a:t>
            </a:fld>
            <a:endParaRPr lang="en-AU" dirty="0"/>
          </a:p>
        </p:txBody>
      </p:sp>
    </p:spTree>
    <p:extLst>
      <p:ext uri="{BB962C8B-B14F-4D97-AF65-F5344CB8AC3E}">
        <p14:creationId xmlns:p14="http://schemas.microsoft.com/office/powerpoint/2010/main" val="42377745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99" r:id="rId12"/>
    <p:sldLayoutId id="2147483700" r:id="rId13"/>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theamazingpics.com/page/2/"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hyperlink" Target="http://www.services.nsw.gov.au/" TargetMode="External"/><Relationship Id="rId4" Type="http://schemas.openxmlformats.org/officeDocument/2006/relationships/hyperlink" Target="mailto:ian.oppermann@finance.nsw.gov.a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community.middlebury.edu/~sontum/chemistry/students/atteridge/penicillin/hydro.html" TargetMode="External"/><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hyperlink" Target="http://en.wikipedia.org/wiki/Whole_genome_sequencing#mediaviewer/File:Historic_cost_of_sequencing_a_human_genome.sv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b="1" dirty="0"/>
              <a:t>Build, Measure, Learn</a:t>
            </a:r>
            <a:br>
              <a:rPr lang="en-AU" b="1" dirty="0"/>
            </a:br>
            <a:r>
              <a:rPr lang="en-AU" sz="3200" b="1" dirty="0"/>
              <a:t>Using Data to Drive Innovation</a:t>
            </a:r>
          </a:p>
        </p:txBody>
      </p:sp>
      <p:sp>
        <p:nvSpPr>
          <p:cNvPr id="9" name="Subtitle 8"/>
          <p:cNvSpPr>
            <a:spLocks noGrp="1"/>
          </p:cNvSpPr>
          <p:nvPr>
            <p:ph type="subTitle" idx="1"/>
          </p:nvPr>
        </p:nvSpPr>
        <p:spPr/>
        <p:txBody>
          <a:bodyPr/>
          <a:lstStyle/>
          <a:p>
            <a:r>
              <a:rPr lang="en-AU" dirty="0"/>
              <a:t>March 22</a:t>
            </a:r>
            <a:r>
              <a:rPr lang="en-AU" baseline="30000" dirty="0"/>
              <a:t>nd</a:t>
            </a:r>
            <a:r>
              <a:rPr lang="en-AU" dirty="0"/>
              <a:t> 2016</a:t>
            </a:r>
          </a:p>
        </p:txBody>
      </p:sp>
      <p:sp>
        <p:nvSpPr>
          <p:cNvPr id="3" name="Slide Number Placeholder 2"/>
          <p:cNvSpPr>
            <a:spLocks noGrp="1"/>
          </p:cNvSpPr>
          <p:nvPr>
            <p:ph type="sldNum" sz="quarter" idx="12"/>
          </p:nvPr>
        </p:nvSpPr>
        <p:spPr/>
        <p:txBody>
          <a:bodyPr/>
          <a:lstStyle/>
          <a:p>
            <a:fld id="{B7F81FDB-0E38-4C4E-882D-8AA8565E1913}" type="slidenum">
              <a:rPr lang="en-AU" smtClean="0">
                <a:solidFill>
                  <a:prstClr val="black">
                    <a:tint val="75000"/>
                  </a:prstClr>
                </a:solidFill>
              </a:rPr>
              <a:pPr/>
              <a:t>1</a:t>
            </a:fld>
            <a:endParaRPr lang="en-AU">
              <a:solidFill>
                <a:prstClr val="black">
                  <a:tint val="75000"/>
                </a:prstClr>
              </a:solidFill>
            </a:endParaRPr>
          </a:p>
        </p:txBody>
      </p:sp>
      <p:sp>
        <p:nvSpPr>
          <p:cNvPr id="4" name="Rectangle 3"/>
          <p:cNvSpPr/>
          <p:nvPr/>
        </p:nvSpPr>
        <p:spPr>
          <a:xfrm>
            <a:off x="520811" y="4872321"/>
            <a:ext cx="4572000" cy="1200329"/>
          </a:xfrm>
          <a:prstGeom prst="rect">
            <a:avLst/>
          </a:prstGeom>
        </p:spPr>
        <p:txBody>
          <a:bodyPr>
            <a:spAutoFit/>
          </a:bodyPr>
          <a:lstStyle/>
          <a:p>
            <a:r>
              <a:rPr lang="en-AU" sz="1800" b="1" dirty="0">
                <a:solidFill>
                  <a:srgbClr val="133880"/>
                </a:solidFill>
                <a:latin typeface="Calibri"/>
                <a:ea typeface="Calibri"/>
                <a:cs typeface="Times New Roman"/>
              </a:rPr>
              <a:t>Dr. Ian Oppermann</a:t>
            </a:r>
            <a:br>
              <a:rPr lang="en-AU" sz="1800" b="1" dirty="0">
                <a:solidFill>
                  <a:srgbClr val="133880"/>
                </a:solidFill>
                <a:latin typeface="Calibri"/>
                <a:ea typeface="Calibri"/>
                <a:cs typeface="Times New Roman"/>
              </a:rPr>
            </a:br>
            <a:r>
              <a:rPr lang="en-AU" sz="1800" b="1" dirty="0">
                <a:solidFill>
                  <a:srgbClr val="133880"/>
                </a:solidFill>
                <a:latin typeface="Calibri"/>
                <a:ea typeface="Calibri"/>
                <a:cs typeface="Times New Roman"/>
              </a:rPr>
              <a:t>Chief Data Scientist, </a:t>
            </a:r>
          </a:p>
          <a:p>
            <a:r>
              <a:rPr lang="en-AU" sz="1800" b="1" dirty="0">
                <a:solidFill>
                  <a:srgbClr val="133880"/>
                </a:solidFill>
                <a:latin typeface="Calibri"/>
                <a:ea typeface="Calibri"/>
                <a:cs typeface="Times New Roman"/>
              </a:rPr>
              <a:t>NSW Data Analytics Centre</a:t>
            </a:r>
            <a:r>
              <a:rPr lang="en-AU" sz="1100" b="1" dirty="0">
                <a:solidFill>
                  <a:srgbClr val="133880"/>
                </a:solidFill>
                <a:latin typeface="Calibri"/>
                <a:ea typeface="Calibri"/>
                <a:cs typeface="Times New Roman"/>
              </a:rPr>
              <a:t> </a:t>
            </a:r>
            <a:br>
              <a:rPr lang="en-AU" sz="1100" b="1" dirty="0">
                <a:solidFill>
                  <a:srgbClr val="133880"/>
                </a:solidFill>
                <a:latin typeface="Calibri"/>
                <a:ea typeface="Calibri"/>
                <a:cs typeface="Times New Roman"/>
              </a:rPr>
            </a:br>
            <a:endParaRPr lang="en-AU" sz="1800" dirty="0">
              <a:solidFill>
                <a:prstClr val="black"/>
              </a:solidFill>
              <a:latin typeface="Arial" charset="0"/>
              <a:ea typeface="+mn-ea"/>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248400" y="5410200"/>
            <a:ext cx="2731168" cy="1402492"/>
          </a:xfrm>
          <a:prstGeom prst="rect">
            <a:avLst/>
          </a:prstGeom>
        </p:spPr>
      </p:pic>
      <p:pic>
        <p:nvPicPr>
          <p:cNvPr id="7" name="Picture 9" descr="cid:image001.jpg@01D0DF6B.B461D6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11" y="6039133"/>
            <a:ext cx="1638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78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700" y="-12701"/>
            <a:ext cx="9144000" cy="607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358900" y="6057900"/>
            <a:ext cx="6934200" cy="523220"/>
          </a:xfrm>
          <a:prstGeom prst="rect">
            <a:avLst/>
          </a:prstGeom>
          <a:noFill/>
        </p:spPr>
        <p:txBody>
          <a:bodyPr wrap="square" rtlCol="0">
            <a:spAutoFit/>
          </a:bodyPr>
          <a:lstStyle/>
          <a:p>
            <a:pPr algn="ctr"/>
            <a:r>
              <a:rPr lang="en-AU" sz="1400" dirty="0"/>
              <a:t>Internet of Trashy Things (</a:t>
            </a:r>
            <a:r>
              <a:rPr lang="en-AU" sz="1400" dirty="0" err="1"/>
              <a:t>IoTT</a:t>
            </a:r>
            <a:r>
              <a:rPr lang="en-AU" sz="1400" dirty="0"/>
              <a:t>)</a:t>
            </a:r>
          </a:p>
          <a:p>
            <a:pPr algn="ctr"/>
            <a:r>
              <a:rPr lang="en-AU" sz="1400" dirty="0"/>
              <a:t>Garbage on the Internet with Barcelona’s connected garbage bins</a:t>
            </a:r>
          </a:p>
        </p:txBody>
      </p:sp>
      <p:sp>
        <p:nvSpPr>
          <p:cNvPr id="2" name="Rectangle 1"/>
          <p:cNvSpPr/>
          <p:nvPr/>
        </p:nvSpPr>
        <p:spPr>
          <a:xfrm>
            <a:off x="495301" y="0"/>
            <a:ext cx="8231980" cy="738664"/>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n-AU" sz="1400" dirty="0">
                <a:solidFill>
                  <a:schemeClr val="bg1"/>
                </a:solidFill>
              </a:rPr>
              <a:t>“The public benefits of Barcelona’s IoE projects have justified the mayor’s support. These include a smart water program that delivers $58 million in annual savings, a $50 million annual increase in revenues from smart parking, and 47,000 new jobs.”  Source: CISCO</a:t>
            </a:r>
            <a:endParaRPr lang="en-GB" sz="1400" dirty="0">
              <a:solidFill>
                <a:schemeClr val="bg1"/>
              </a:solidFill>
            </a:endParaRPr>
          </a:p>
        </p:txBody>
      </p:sp>
      <p:sp>
        <p:nvSpPr>
          <p:cNvPr id="7"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10</a:t>
            </a:fld>
            <a:endParaRPr lang="en-AU" dirty="0"/>
          </a:p>
        </p:txBody>
      </p:sp>
      <p:sp>
        <p:nvSpPr>
          <p:cNvPr id="8"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421104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52674" y="6057900"/>
            <a:ext cx="4568826" cy="523220"/>
          </a:xfrm>
          <a:prstGeom prst="rect">
            <a:avLst/>
          </a:prstGeom>
          <a:noFill/>
        </p:spPr>
        <p:txBody>
          <a:bodyPr wrap="square" rtlCol="0">
            <a:spAutoFit/>
          </a:bodyPr>
          <a:lstStyle/>
          <a:p>
            <a:pPr algn="ctr"/>
            <a:r>
              <a:rPr lang="en-AU" sz="1400" dirty="0"/>
              <a:t>Internet of Little Things (</a:t>
            </a:r>
            <a:r>
              <a:rPr lang="en-AU" sz="1400" dirty="0" err="1"/>
              <a:t>IoLT</a:t>
            </a:r>
            <a:r>
              <a:rPr lang="en-AU" sz="1400" dirty="0"/>
              <a:t>)</a:t>
            </a:r>
          </a:p>
          <a:p>
            <a:pPr algn="ctr"/>
            <a:r>
              <a:rPr lang="en-AU" sz="1400" dirty="0"/>
              <a:t>CSIRO’s Swarm Sensing</a:t>
            </a:r>
          </a:p>
        </p:txBody>
      </p:sp>
      <p:pic>
        <p:nvPicPr>
          <p:cNvPr id="11266" name="Picture 2" descr="http://www.csiro.au/~/media/News-releases/2014/Bee-sensors-take-flight-to-help-farmers/Honey-be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1"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11</a:t>
            </a:fld>
            <a:endParaRPr lang="en-AU" dirty="0"/>
          </a:p>
        </p:txBody>
      </p:sp>
      <p:sp>
        <p:nvSpPr>
          <p:cNvPr id="7"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@Cisco Live</a:t>
            </a:r>
            <a:endParaRPr lang="en-AU" altLang="en-US" sz="800" dirty="0"/>
          </a:p>
        </p:txBody>
      </p:sp>
    </p:spTree>
    <p:extLst>
      <p:ext uri="{BB962C8B-B14F-4D97-AF65-F5344CB8AC3E}">
        <p14:creationId xmlns:p14="http://schemas.microsoft.com/office/powerpoint/2010/main" val="359676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52674" y="6057900"/>
            <a:ext cx="4568826" cy="523220"/>
          </a:xfrm>
          <a:prstGeom prst="rect">
            <a:avLst/>
          </a:prstGeom>
          <a:noFill/>
        </p:spPr>
        <p:txBody>
          <a:bodyPr wrap="square" rtlCol="0">
            <a:spAutoFit/>
          </a:bodyPr>
          <a:lstStyle/>
          <a:p>
            <a:pPr algn="ctr"/>
            <a:r>
              <a:rPr lang="en-AU" sz="1400" dirty="0"/>
              <a:t>Internet of Flying Things (</a:t>
            </a:r>
            <a:r>
              <a:rPr lang="en-AU" sz="1400" dirty="0" err="1"/>
              <a:t>IoFT</a:t>
            </a:r>
            <a:r>
              <a:rPr lang="en-AU" sz="1400" dirty="0"/>
              <a:t>)</a:t>
            </a:r>
          </a:p>
          <a:p>
            <a:pPr algn="ctr"/>
            <a:r>
              <a:rPr lang="en-AU" sz="1400" dirty="0"/>
              <a:t>CSIRO’s bat tracking “</a:t>
            </a:r>
            <a:r>
              <a:rPr lang="en-AU" sz="1400" dirty="0" err="1"/>
              <a:t>Camazotz</a:t>
            </a:r>
            <a:r>
              <a:rPr lang="en-AU" sz="1400" dirty="0"/>
              <a:t>”</a:t>
            </a:r>
          </a:p>
        </p:txBody>
      </p:sp>
      <p:pic>
        <p:nvPicPr>
          <p:cNvPr id="11268" name="Picture 4" descr="http://www.csiro.au/~/media/DPF/Images/Robots/Camazotz_on_bat.jpg?mw=1920&amp;hash=2F165A42855C96226F3662DF2AFBAC706BC5D1D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198717" cy="55499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www.csiro.au/~/media/DPF/Images/Robots/bat-trajectories1.jpg?mw=1920&amp;hash=06176DB4D844EAF21B9F2D66B1BDB3131CE07BC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717" y="-1"/>
            <a:ext cx="4927582" cy="554990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990600" y="2870200"/>
            <a:ext cx="1362074" cy="2235200"/>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12</a:t>
            </a:fld>
            <a:endParaRPr lang="en-AU" dirty="0"/>
          </a:p>
        </p:txBody>
      </p:sp>
      <p:sp>
        <p:nvSpPr>
          <p:cNvPr id="8"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@Cisco Live</a:t>
            </a:r>
            <a:endParaRPr lang="en-AU" altLang="en-US" sz="800" dirty="0"/>
          </a:p>
        </p:txBody>
      </p:sp>
    </p:spTree>
    <p:extLst>
      <p:ext uri="{BB962C8B-B14F-4D97-AF65-F5344CB8AC3E}">
        <p14:creationId xmlns:p14="http://schemas.microsoft.com/office/powerpoint/2010/main" val="347568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85" y="0"/>
            <a:ext cx="9159285" cy="4992747"/>
          </a:xfrm>
          <a:prstGeom prst="rect">
            <a:avLst/>
          </a:prstGeom>
          <a:noFill/>
          <a:ln w="9525">
            <a:noFill/>
            <a:miter lim="800000"/>
            <a:headEnd/>
            <a:tailEnd/>
          </a:ln>
          <a:effectLst/>
        </p:spPr>
      </p:pic>
      <p:sp>
        <p:nvSpPr>
          <p:cNvPr id="11" name="Rectangle 10"/>
          <p:cNvSpPr/>
          <p:nvPr/>
        </p:nvSpPr>
        <p:spPr>
          <a:xfrm>
            <a:off x="2339872" y="6013966"/>
            <a:ext cx="6118328" cy="415498"/>
          </a:xfrm>
          <a:prstGeom prst="rect">
            <a:avLst/>
          </a:prstGeom>
        </p:spPr>
        <p:txBody>
          <a:bodyPr wrap="square">
            <a:spAutoFit/>
          </a:bodyPr>
          <a:lstStyle/>
          <a:p>
            <a:r>
              <a:rPr lang="en-AU" sz="1050" dirty="0"/>
              <a:t>Source: </a:t>
            </a:r>
            <a:r>
              <a:rPr lang="en-AU" sz="1050" dirty="0" err="1"/>
              <a:t>Quah</a:t>
            </a:r>
            <a:r>
              <a:rPr lang="en-AU" sz="1050" dirty="0"/>
              <a:t>: dynamics of the global economy’s centre of gravity, the average location of economic activity across geographies on Earth taking into account all the GDP produced on this planet.</a:t>
            </a:r>
          </a:p>
        </p:txBody>
      </p:sp>
      <p:sp>
        <p:nvSpPr>
          <p:cNvPr id="17" name="TextBox 16"/>
          <p:cNvSpPr txBox="1"/>
          <p:nvPr/>
        </p:nvSpPr>
        <p:spPr>
          <a:xfrm>
            <a:off x="150813" y="3516181"/>
            <a:ext cx="1754187" cy="2516073"/>
          </a:xfrm>
          <a:prstGeom prst="rect">
            <a:avLst/>
          </a:prstGeom>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rtlCol="0">
            <a:spAutoFit/>
          </a:bodyPr>
          <a:lstStyle/>
          <a:p>
            <a:r>
              <a:rPr lang="en-AU" sz="1050" dirty="0"/>
              <a:t>A recent study</a:t>
            </a:r>
            <a:r>
              <a:rPr lang="en-AU" sz="1050" baseline="30000" dirty="0"/>
              <a:t>1</a:t>
            </a:r>
            <a:r>
              <a:rPr lang="en-AU" sz="1050" dirty="0"/>
              <a:t> estimated that in 2012, the global flows of goods, services, and finance reached $26 trillion. </a:t>
            </a:r>
          </a:p>
          <a:p>
            <a:endParaRPr lang="en-AU" sz="1050" dirty="0"/>
          </a:p>
          <a:p>
            <a:r>
              <a:rPr lang="en-AU" sz="1050" dirty="0"/>
              <a:t>As the global flows of services have increased, their direction has also changed.</a:t>
            </a:r>
          </a:p>
          <a:p>
            <a:endParaRPr lang="en-AU" sz="1050" dirty="0"/>
          </a:p>
          <a:p>
            <a:r>
              <a:rPr lang="en-AU" sz="1050" dirty="0"/>
              <a:t>We are becoming a truly global market </a:t>
            </a:r>
          </a:p>
          <a:p>
            <a:r>
              <a:rPr lang="en-AU" sz="1050" dirty="0"/>
              <a:t> </a:t>
            </a:r>
            <a:r>
              <a:rPr lang="en-AU" sz="1050" i="1" dirty="0">
                <a:solidFill>
                  <a:srgbClr val="1F497D"/>
                </a:solidFill>
                <a:latin typeface="Calibri" panose="020F0502020204030204" pitchFamily="34" charset="0"/>
                <a:ea typeface="Calibri" panose="020F0502020204030204" pitchFamily="34" charset="0"/>
                <a:cs typeface="Times New Roman" panose="02020603050405020304" pitchFamily="18" charset="0"/>
              </a:rPr>
              <a:t>Source</a:t>
            </a:r>
            <a:r>
              <a:rPr lang="en-AU" sz="1050" i="1" baseline="30000" dirty="0">
                <a:solidFill>
                  <a:srgbClr val="1F497D"/>
                </a:solidFill>
                <a:latin typeface="Calibri" panose="020F0502020204030204" pitchFamily="34" charset="0"/>
                <a:ea typeface="Calibri" panose="020F0502020204030204" pitchFamily="34" charset="0"/>
                <a:cs typeface="Times New Roman" panose="02020603050405020304" pitchFamily="18" charset="0"/>
              </a:rPr>
              <a:t>1</a:t>
            </a:r>
            <a:r>
              <a:rPr lang="en-AU" sz="1050" i="1" dirty="0">
                <a:solidFill>
                  <a:srgbClr val="1F497D"/>
                </a:solidFill>
                <a:latin typeface="Calibri" panose="020F0502020204030204" pitchFamily="34" charset="0"/>
                <a:ea typeface="Calibri" panose="020F0502020204030204" pitchFamily="34" charset="0"/>
                <a:cs typeface="Times New Roman" panose="02020603050405020304" pitchFamily="18" charset="0"/>
              </a:rPr>
              <a:t>: McKinsey Global Institute 2014</a:t>
            </a:r>
            <a:endParaRPr lang="en-AU" sz="1050" dirty="0"/>
          </a:p>
          <a:p>
            <a:endParaRPr lang="en-AU" sz="105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458200" y="4038600"/>
            <a:ext cx="609600" cy="533400"/>
          </a:xfrm>
          <a:prstGeom prst="rect">
            <a:avLst/>
          </a:prstGeom>
        </p:spPr>
      </p:pic>
      <p:sp>
        <p:nvSpPr>
          <p:cNvPr id="3" name="Rectangle 2"/>
          <p:cNvSpPr/>
          <p:nvPr/>
        </p:nvSpPr>
        <p:spPr>
          <a:xfrm>
            <a:off x="9300299" y="3733800"/>
            <a:ext cx="381000" cy="1143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13</a:t>
            </a:fld>
            <a:endParaRPr lang="en-AU" dirty="0"/>
          </a:p>
        </p:txBody>
      </p:sp>
      <p:sp>
        <p:nvSpPr>
          <p:cNvPr id="15"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@Cisco Live</a:t>
            </a:r>
            <a:endParaRPr lang="en-AU" altLang="en-US" sz="800" dirty="0"/>
          </a:p>
        </p:txBody>
      </p:sp>
    </p:spTree>
    <p:extLst>
      <p:ext uri="{BB962C8B-B14F-4D97-AF65-F5344CB8AC3E}">
        <p14:creationId xmlns:p14="http://schemas.microsoft.com/office/powerpoint/2010/main" val="182300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txBox="1">
            <a:spLocks/>
          </p:cNvSpPr>
          <p:nvPr/>
        </p:nvSpPr>
        <p:spPr>
          <a:xfrm>
            <a:off x="0" y="-27384"/>
            <a:ext cx="8460000" cy="8937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400" dirty="0"/>
              <a:t>Changing Consumer Behaviour – More Demanding and Less Loyal</a:t>
            </a:r>
            <a:endParaRPr lang="en-US" sz="2400" dirty="0"/>
          </a:p>
        </p:txBody>
      </p:sp>
      <p:grpSp>
        <p:nvGrpSpPr>
          <p:cNvPr id="9" name="Group 8"/>
          <p:cNvGrpSpPr/>
          <p:nvPr/>
        </p:nvGrpSpPr>
        <p:grpSpPr>
          <a:xfrm>
            <a:off x="-12700" y="-90884"/>
            <a:ext cx="9156700" cy="6224984"/>
            <a:chOff x="-12700" y="-90884"/>
            <a:chExt cx="9156700" cy="6224984"/>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700" y="-90884"/>
              <a:ext cx="9156700" cy="622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91891" y="3165764"/>
              <a:ext cx="886691" cy="1801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900" dirty="0">
                  <a:solidFill>
                    <a:schemeClr val="tx1"/>
                  </a:solidFill>
                </a:rPr>
                <a:t>Your customer</a:t>
              </a:r>
              <a:endParaRPr lang="en-GB" sz="900" dirty="0">
                <a:solidFill>
                  <a:schemeClr val="tx1"/>
                </a:solidFill>
              </a:endParaRPr>
            </a:p>
          </p:txBody>
        </p:sp>
      </p:grpSp>
      <p:sp>
        <p:nvSpPr>
          <p:cNvPr id="12" name="Rectangle 11"/>
          <p:cNvSpPr/>
          <p:nvPr/>
        </p:nvSpPr>
        <p:spPr>
          <a:xfrm>
            <a:off x="10881" y="-60042"/>
            <a:ext cx="4835237" cy="1384995"/>
          </a:xfrm>
          <a:prstGeom prst="rect">
            <a:avLst/>
          </a:prstGeom>
          <a:solidFill>
            <a:schemeClr val="bg1">
              <a:alpha val="66000"/>
            </a:schemeClr>
          </a:solidFill>
        </p:spPr>
        <p:txBody>
          <a:bodyPr wrap="square">
            <a:spAutoFit/>
          </a:bodyPr>
          <a:lstStyle/>
          <a:p>
            <a:r>
              <a:rPr lang="en-AU" sz="1400" dirty="0"/>
              <a:t>Your customer is increasingly likely to be </a:t>
            </a:r>
          </a:p>
          <a:p>
            <a:r>
              <a:rPr lang="en-AU" sz="1400" dirty="0"/>
              <a:t>more demanding, less loyal</a:t>
            </a:r>
          </a:p>
          <a:p>
            <a:r>
              <a:rPr lang="en-AU" sz="1400" dirty="0"/>
              <a:t>More likely to take advice form peers</a:t>
            </a:r>
          </a:p>
          <a:p>
            <a:r>
              <a:rPr lang="en-AU" sz="1400" dirty="0"/>
              <a:t>More willing to adopt new technology</a:t>
            </a:r>
          </a:p>
          <a:p>
            <a:r>
              <a:rPr lang="en-AU" sz="1400" dirty="0"/>
              <a:t>Operates in a world of reduced information asymmetry</a:t>
            </a:r>
          </a:p>
          <a:p>
            <a:r>
              <a:rPr lang="en-AU" sz="1400" dirty="0"/>
              <a:t>Insist on highly personalised services </a:t>
            </a:r>
            <a:endParaRPr lang="en-GB" sz="1400" dirty="0"/>
          </a:p>
        </p:txBody>
      </p:sp>
      <p:sp>
        <p:nvSpPr>
          <p:cNvPr id="10"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14</a:t>
            </a:fld>
            <a:endParaRPr lang="en-AU" dirty="0"/>
          </a:p>
        </p:txBody>
      </p:sp>
      <p:sp>
        <p:nvSpPr>
          <p:cNvPr id="13"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1645740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87824" y="1652687"/>
            <a:ext cx="2422376" cy="165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28600"/>
            <a:ext cx="4724400" cy="2362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51720" y="2891162"/>
            <a:ext cx="6129017" cy="3168352"/>
          </a:xfrm>
          <a:prstGeom prst="rect">
            <a:avLst/>
          </a:prstGeom>
        </p:spPr>
      </p:pic>
      <p:sp>
        <p:nvSpPr>
          <p:cNvPr id="41" name="Rectangle 40"/>
          <p:cNvSpPr>
            <a:spLocks noChangeArrowheads="1"/>
          </p:cNvSpPr>
          <p:nvPr/>
        </p:nvSpPr>
        <p:spPr bwMode="auto">
          <a:xfrm>
            <a:off x="746125" y="6048030"/>
            <a:ext cx="8185150" cy="364253"/>
          </a:xfrm>
          <a:prstGeom prst="rect">
            <a:avLst/>
          </a:prstGeom>
          <a:noFill/>
          <a:ln>
            <a:noFill/>
          </a:ln>
        </p:spPr>
        <p:txBody>
          <a:bodyPr lIns="86411" tIns="43205" rIns="86411" bIns="43205" anchor="ctr">
            <a:spAutoFit/>
          </a:bodyPr>
          <a:lstStyle/>
          <a:p>
            <a:pPr algn="ctr"/>
            <a:r>
              <a:rPr lang="en-AU" sz="1800" b="1" dirty="0"/>
              <a:t>Digitise 	    </a:t>
            </a:r>
            <a:r>
              <a:rPr lang="en-AU" sz="1800" b="1" dirty="0">
                <a:solidFill>
                  <a:srgbClr val="FF0000"/>
                </a:solidFill>
              </a:rPr>
              <a:t>Link</a:t>
            </a:r>
            <a:r>
              <a:rPr lang="en-AU" sz="1800" b="1" dirty="0"/>
              <a:t>          Model	Predict		Optimise</a:t>
            </a:r>
          </a:p>
        </p:txBody>
      </p:sp>
      <p:sp>
        <p:nvSpPr>
          <p:cNvPr id="42" name="Rectangle 41"/>
          <p:cNvSpPr>
            <a:spLocks noChangeArrowheads="1"/>
          </p:cNvSpPr>
          <p:nvPr/>
        </p:nvSpPr>
        <p:spPr bwMode="auto">
          <a:xfrm>
            <a:off x="23143" y="1667026"/>
            <a:ext cx="2460625" cy="1071562"/>
          </a:xfrm>
          <a:prstGeom prst="rect">
            <a:avLst/>
          </a:prstGeom>
          <a:noFill/>
          <a:ln>
            <a:noFill/>
          </a:ln>
          <a:extLst/>
        </p:spPr>
        <p:style>
          <a:lnRef idx="3">
            <a:schemeClr val="lt1"/>
          </a:lnRef>
          <a:fillRef idx="1">
            <a:schemeClr val="dk1"/>
          </a:fillRef>
          <a:effectRef idx="1">
            <a:schemeClr val="dk1"/>
          </a:effectRef>
          <a:fontRef idx="minor">
            <a:schemeClr val="lt1"/>
          </a:fontRef>
        </p:style>
        <p:txBody>
          <a:bodyPr lIns="86411" tIns="43205" rIns="86411" bIns="43205">
            <a:spAutoFit/>
          </a:bodyPr>
          <a:lstStyle/>
          <a:p>
            <a:pPr algn="ctr"/>
            <a:r>
              <a:rPr lang="en-AU" sz="1600" dirty="0">
                <a:solidFill>
                  <a:schemeClr val="tx1"/>
                </a:solidFill>
              </a:rPr>
              <a:t>We can ask questions about the world around us that we have </a:t>
            </a:r>
            <a:r>
              <a:rPr lang="en-AU" sz="1600" i="1" dirty="0">
                <a:solidFill>
                  <a:schemeClr val="tx1"/>
                </a:solidFill>
              </a:rPr>
              <a:t>never</a:t>
            </a:r>
            <a:r>
              <a:rPr lang="en-AU" sz="1600" dirty="0">
                <a:solidFill>
                  <a:schemeClr val="tx1"/>
                </a:solidFill>
              </a:rPr>
              <a:t> been able to ask before. </a:t>
            </a:r>
          </a:p>
        </p:txBody>
      </p:sp>
      <p:sp>
        <p:nvSpPr>
          <p:cNvPr id="44" name="Rectangle 43"/>
          <p:cNvSpPr>
            <a:spLocks noChangeArrowheads="1"/>
          </p:cNvSpPr>
          <p:nvPr/>
        </p:nvSpPr>
        <p:spPr bwMode="auto">
          <a:xfrm>
            <a:off x="23143" y="4423471"/>
            <a:ext cx="1952625" cy="1054135"/>
          </a:xfrm>
          <a:prstGeom prst="rect">
            <a:avLst/>
          </a:prstGeom>
          <a:noFill/>
          <a:ln>
            <a:noFill/>
          </a:ln>
          <a:extLst/>
        </p:spPr>
        <p:style>
          <a:lnRef idx="3">
            <a:schemeClr val="lt1"/>
          </a:lnRef>
          <a:fillRef idx="1">
            <a:schemeClr val="dk1"/>
          </a:fillRef>
          <a:effectRef idx="1">
            <a:schemeClr val="dk1"/>
          </a:effectRef>
          <a:fontRef idx="minor">
            <a:schemeClr val="lt1"/>
          </a:fontRef>
        </p:style>
        <p:txBody>
          <a:bodyPr lIns="68580" tIns="34290" rIns="68580" bIns="34290">
            <a:spAutoFit/>
          </a:bodyPr>
          <a:lstStyle/>
          <a:p>
            <a:pPr algn="ctr"/>
            <a:r>
              <a:rPr lang="en-AU" sz="1600" dirty="0">
                <a:solidFill>
                  <a:schemeClr val="tx1"/>
                </a:solidFill>
              </a:rPr>
              <a:t>The more data sets you can bring to bear on the problem, the more insight</a:t>
            </a:r>
          </a:p>
        </p:txBody>
      </p:sp>
      <p:sp>
        <p:nvSpPr>
          <p:cNvPr id="13" name="Title 1"/>
          <p:cNvSpPr txBox="1">
            <a:spLocks/>
          </p:cNvSpPr>
          <p:nvPr/>
        </p:nvSpPr>
        <p:spPr>
          <a:xfrm>
            <a:off x="0" y="454084"/>
            <a:ext cx="2743200" cy="623999"/>
          </a:xfrm>
          <a:prstGeom prst="rect">
            <a:avLst/>
          </a:prstGeom>
          <a:solidFill>
            <a:schemeClr val="accent1">
              <a:lumMod val="75000"/>
            </a:schemeClr>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r>
              <a:rPr lang="en-US" sz="2000" dirty="0">
                <a:solidFill>
                  <a:schemeClr val="bg1"/>
                </a:solidFill>
              </a:rPr>
              <a:t>So what?</a:t>
            </a:r>
          </a:p>
          <a:p>
            <a:r>
              <a:rPr lang="en-US" sz="1200" dirty="0">
                <a:solidFill>
                  <a:schemeClr val="bg1"/>
                </a:solidFill>
              </a:rPr>
              <a:t>Ultimately, its about productivity</a:t>
            </a:r>
          </a:p>
        </p:txBody>
      </p:sp>
      <p:sp>
        <p:nvSpPr>
          <p:cNvPr id="14"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15</a:t>
            </a:fld>
            <a:endParaRPr lang="en-AU" dirty="0"/>
          </a:p>
        </p:txBody>
      </p:sp>
      <p:sp>
        <p:nvSpPr>
          <p:cNvPr id="15"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3594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854" y="2209800"/>
            <a:ext cx="9144000" cy="1309799"/>
          </a:xfrm>
          <a:prstGeom prst="rect">
            <a:avLst/>
          </a:prstGeom>
          <a:solidFill>
            <a:srgbClr val="00B0F0"/>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pPr algn="ctr"/>
            <a:r>
              <a:rPr lang="en-AU" sz="2000" dirty="0"/>
              <a:t>Example Projects </a:t>
            </a:r>
            <a:endParaRPr lang="en-US" sz="2000" dirty="0">
              <a:solidFill>
                <a:schemeClr val="bg1"/>
              </a:solidFill>
            </a:endParaRPr>
          </a:p>
        </p:txBody>
      </p:sp>
      <p:sp>
        <p:nvSpPr>
          <p:cNvPr id="7" name="Slide Number Placeholder 2"/>
          <p:cNvSpPr txBox="1">
            <a:spLocks/>
          </p:cNvSpPr>
          <p:nvPr/>
        </p:nvSpPr>
        <p:spPr>
          <a:xfrm>
            <a:off x="8532441" y="6525344"/>
            <a:ext cx="433758" cy="1856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A585A7F-8FDF-ED48-85B4-8B3157943CE3}" type="slidenum">
              <a:rPr lang="en-US" smtClean="0">
                <a:solidFill>
                  <a:prstClr val="black">
                    <a:tint val="75000"/>
                  </a:prstClr>
                </a:solidFill>
              </a:rPr>
              <a:pPr>
                <a:defRPr/>
              </a:pPr>
              <a:t>16</a:t>
            </a:fld>
            <a:endParaRPr lang="en-US" dirty="0">
              <a:solidFill>
                <a:prstClr val="black">
                  <a:tint val="75000"/>
                </a:prst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24600"/>
            <a:ext cx="1310802" cy="533400"/>
          </a:xfrm>
          <a:prstGeom prst="rect">
            <a:avLst/>
          </a:prstGeom>
        </p:spPr>
      </p:pic>
      <p:sp>
        <p:nvSpPr>
          <p:cNvPr id="5" name="Slide Number Placeholder 5"/>
          <p:cNvSpPr>
            <a:spLocks noGrp="1"/>
          </p:cNvSpPr>
          <p:nvPr>
            <p:ph type="sldNum" sz="quarter" idx="12"/>
          </p:nvPr>
        </p:nvSpPr>
        <p:spPr>
          <a:xfrm>
            <a:off x="3810000" y="6477000"/>
            <a:ext cx="2057400" cy="365125"/>
          </a:xfrm>
        </p:spPr>
        <p:txBody>
          <a:bodyPr/>
          <a:lstStyle/>
          <a:p>
            <a:pPr>
              <a:defRPr/>
            </a:pPr>
            <a:fld id="{2C3D7134-0F07-4EF9-8846-BC2DC3A522B6}" type="slidenum">
              <a:rPr lang="en-AU" smtClean="0"/>
              <a:pPr>
                <a:defRPr/>
              </a:pPr>
              <a:t>16</a:t>
            </a:fld>
            <a:endParaRPr lang="en-AU" dirty="0"/>
          </a:p>
        </p:txBody>
      </p:sp>
      <p:sp>
        <p:nvSpPr>
          <p:cNvPr id="6" name="Footer Placeholder 3"/>
          <p:cNvSpPr txBox="1">
            <a:spLocks noGrp="1"/>
          </p:cNvSpPr>
          <p:nvPr/>
        </p:nvSpPr>
        <p:spPr bwMode="auto">
          <a:xfrm>
            <a:off x="1103313" y="6553201"/>
            <a:ext cx="53546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1410581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txBox="1">
            <a:spLocks/>
          </p:cNvSpPr>
          <p:nvPr/>
        </p:nvSpPr>
        <p:spPr>
          <a:xfrm>
            <a:off x="8532441" y="6525344"/>
            <a:ext cx="433758" cy="1856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A585A7F-8FDF-ED48-85B4-8B3157943CE3}" type="slidenum">
              <a:rPr lang="en-US" smtClean="0">
                <a:solidFill>
                  <a:prstClr val="black">
                    <a:tint val="75000"/>
                  </a:prstClr>
                </a:solidFill>
              </a:rPr>
              <a:pPr>
                <a:defRPr/>
              </a:pPr>
              <a:t>17</a:t>
            </a:fld>
            <a:endParaRPr lang="en-US" dirty="0">
              <a:solidFill>
                <a:prstClr val="black">
                  <a:tint val="75000"/>
                </a:prstClr>
              </a:solidFill>
            </a:endParaRPr>
          </a:p>
        </p:txBody>
      </p:sp>
      <p:sp>
        <p:nvSpPr>
          <p:cNvPr id="13" name="Slide Number Placeholder 5"/>
          <p:cNvSpPr>
            <a:spLocks noGrp="1"/>
          </p:cNvSpPr>
          <p:nvPr>
            <p:ph type="sldNum" sz="quarter" idx="12"/>
          </p:nvPr>
        </p:nvSpPr>
        <p:spPr>
          <a:xfrm>
            <a:off x="3810000" y="6477000"/>
            <a:ext cx="2057400" cy="365125"/>
          </a:xfrm>
        </p:spPr>
        <p:txBody>
          <a:bodyPr/>
          <a:lstStyle/>
          <a:p>
            <a:pPr>
              <a:defRPr/>
            </a:pPr>
            <a:fld id="{2C3D7134-0F07-4EF9-8846-BC2DC3A522B6}" type="slidenum">
              <a:rPr lang="en-AU" smtClean="0"/>
              <a:pPr>
                <a:defRPr/>
              </a:pPr>
              <a:t>17</a:t>
            </a:fld>
            <a:endParaRPr lang="en-AU" dirty="0"/>
          </a:p>
        </p:txBody>
      </p:sp>
      <p:sp>
        <p:nvSpPr>
          <p:cNvPr id="14" name="Footer Placeholder 3"/>
          <p:cNvSpPr txBox="1">
            <a:spLocks noGrp="1"/>
          </p:cNvSpPr>
          <p:nvPr/>
        </p:nvSpPr>
        <p:spPr bwMode="auto">
          <a:xfrm>
            <a:off x="1103313" y="6553201"/>
            <a:ext cx="53546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NSW Data and Analytics Centre.</a:t>
            </a:r>
            <a:r>
              <a:rPr lang="en-AU" altLang="en-US" sz="800" dirty="0"/>
              <a:t> </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24600"/>
            <a:ext cx="1310802" cy="533400"/>
          </a:xfrm>
          <a:prstGeom prst="rect">
            <a:avLst/>
          </a:prstGeom>
        </p:spPr>
      </p:pic>
      <p:sp>
        <p:nvSpPr>
          <p:cNvPr id="16" name="Title 1"/>
          <p:cNvSpPr txBox="1">
            <a:spLocks/>
          </p:cNvSpPr>
          <p:nvPr/>
        </p:nvSpPr>
        <p:spPr>
          <a:xfrm>
            <a:off x="5334000" y="155316"/>
            <a:ext cx="3810000" cy="623999"/>
          </a:xfrm>
          <a:prstGeom prst="rect">
            <a:avLst/>
          </a:prstGeom>
          <a:solidFill>
            <a:srgbClr val="00B0F0"/>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pPr algn="r"/>
            <a:r>
              <a:rPr lang="en-US" sz="2400" dirty="0">
                <a:solidFill>
                  <a:schemeClr val="bg1"/>
                </a:solidFill>
              </a:rPr>
              <a:t>Example Fire and Rescue</a:t>
            </a:r>
          </a:p>
        </p:txBody>
      </p:sp>
      <p:sp>
        <p:nvSpPr>
          <p:cNvPr id="17" name="Content Placeholder 1"/>
          <p:cNvSpPr>
            <a:spLocks noGrp="1"/>
          </p:cNvSpPr>
          <p:nvPr>
            <p:ph idx="1"/>
          </p:nvPr>
        </p:nvSpPr>
        <p:spPr>
          <a:xfrm>
            <a:off x="381000" y="4419600"/>
            <a:ext cx="7835766" cy="1800406"/>
          </a:xfrm>
        </p:spPr>
        <p:txBody>
          <a:bodyPr>
            <a:normAutofit fontScale="92500" lnSpcReduction="10000"/>
          </a:bodyPr>
          <a:lstStyle/>
          <a:p>
            <a:pPr marL="0" indent="0" algn="r">
              <a:buNone/>
            </a:pPr>
            <a:r>
              <a:rPr lang="en-AU" sz="1800" dirty="0"/>
              <a:t>Every day, Fire and Rescue NSW (FRNSW) crews respond to alarms, literally risking their lives in these responses. In the last financial year, RFNSW responded to approximately 48,000 alarms of which, 97% were unwanted. </a:t>
            </a:r>
          </a:p>
          <a:p>
            <a:pPr marL="0" indent="0" algn="r">
              <a:buNone/>
            </a:pPr>
            <a:r>
              <a:rPr lang="en-AU" sz="1800" dirty="0"/>
              <a:t>False alarms triggered by a domestic activity, imperfectly operating smoke detectors or a myriad of other reasons, represent a significant drain on scarce resources, and more subtly, unwanted alarms create complacency towards genuine alarms which can result in injury or loss of life.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750" t="26296" r="25417" b="23409"/>
          <a:stretch/>
        </p:blipFill>
        <p:spPr>
          <a:xfrm>
            <a:off x="152400" y="879687"/>
            <a:ext cx="5880417" cy="3272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9566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4643317"/>
            <a:ext cx="9144000" cy="1309799"/>
          </a:xfrm>
          <a:prstGeom prst="rect">
            <a:avLst/>
          </a:prstGeom>
          <a:solidFill>
            <a:srgbClr val="00B0F0"/>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pPr algn="ctr"/>
            <a:r>
              <a:rPr lang="en-AU" sz="2000" dirty="0"/>
              <a:t>What options are there to improve the effectiveness of Out of Home Care interventions in NSW?  </a:t>
            </a:r>
            <a:r>
              <a:rPr lang="en-US" sz="2000" dirty="0">
                <a:solidFill>
                  <a:schemeClr val="bg1"/>
                </a:solidFill>
              </a:rPr>
              <a:t>Working with Premier and Cabinet to Harness the power of Bigger, Better Data</a:t>
            </a:r>
          </a:p>
        </p:txBody>
      </p:sp>
      <p:sp>
        <p:nvSpPr>
          <p:cNvPr id="7" name="Slide Number Placeholder 2"/>
          <p:cNvSpPr txBox="1">
            <a:spLocks/>
          </p:cNvSpPr>
          <p:nvPr/>
        </p:nvSpPr>
        <p:spPr>
          <a:xfrm>
            <a:off x="8532441" y="6525344"/>
            <a:ext cx="433758" cy="18563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A585A7F-8FDF-ED48-85B4-8B3157943CE3}" type="slidenum">
              <a:rPr lang="en-US" smtClean="0">
                <a:solidFill>
                  <a:prstClr val="black">
                    <a:tint val="75000"/>
                  </a:prstClr>
                </a:solidFill>
              </a:rPr>
              <a:pPr>
                <a:defRPr/>
              </a:pPr>
              <a:t>18</a:t>
            </a:fld>
            <a:endParaRPr lang="en-US" dirty="0">
              <a:solidFill>
                <a:prstClr val="black">
                  <a:tint val="75000"/>
                </a:prst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24600"/>
            <a:ext cx="1310802" cy="533400"/>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313" r="1666" b="6115"/>
          <a:stretch/>
        </p:blipFill>
        <p:spPr>
          <a:xfrm>
            <a:off x="-26709" y="907439"/>
            <a:ext cx="7951509" cy="3648471"/>
          </a:xfrm>
          <a:prstGeom prst="rect">
            <a:avLst/>
          </a:prstGeom>
          <a:ln>
            <a:noFill/>
          </a:ln>
          <a:effectLst>
            <a:outerShdw blurRad="292100" dist="139700" dir="2700000" algn="tl" rotWithShape="0">
              <a:srgbClr val="333333">
                <a:alpha val="65000"/>
              </a:srgbClr>
            </a:outerShdw>
          </a:effectLst>
        </p:spPr>
      </p:pic>
      <p:sp>
        <p:nvSpPr>
          <p:cNvPr id="9" name="Title 1"/>
          <p:cNvSpPr txBox="1">
            <a:spLocks/>
          </p:cNvSpPr>
          <p:nvPr/>
        </p:nvSpPr>
        <p:spPr>
          <a:xfrm>
            <a:off x="5334000" y="161554"/>
            <a:ext cx="3810000" cy="623999"/>
          </a:xfrm>
          <a:prstGeom prst="rect">
            <a:avLst/>
          </a:prstGeom>
          <a:solidFill>
            <a:srgbClr val="00B0F0"/>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pPr algn="r"/>
            <a:r>
              <a:rPr lang="en-US" sz="2400" dirty="0">
                <a:solidFill>
                  <a:schemeClr val="bg1"/>
                </a:solidFill>
              </a:rPr>
              <a:t>Example OOHC</a:t>
            </a:r>
          </a:p>
        </p:txBody>
      </p:sp>
    </p:spTree>
    <p:extLst>
      <p:ext uri="{BB962C8B-B14F-4D97-AF65-F5344CB8AC3E}">
        <p14:creationId xmlns:p14="http://schemas.microsoft.com/office/powerpoint/2010/main" val="539098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648200" y="381000"/>
            <a:ext cx="4495800" cy="623999"/>
          </a:xfrm>
          <a:prstGeom prst="rect">
            <a:avLst/>
          </a:prstGeom>
          <a:solidFill>
            <a:srgbClr val="00B0F0"/>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pPr algn="r"/>
            <a:r>
              <a:rPr lang="en-US" sz="2400" dirty="0">
                <a:solidFill>
                  <a:schemeClr val="bg1"/>
                </a:solidFill>
              </a:rPr>
              <a:t>Example Infrastructure Planning</a:t>
            </a:r>
          </a:p>
        </p:txBody>
      </p:sp>
      <p:sp>
        <p:nvSpPr>
          <p:cNvPr id="17" name="Content Placeholder 1"/>
          <p:cNvSpPr>
            <a:spLocks noGrp="1"/>
          </p:cNvSpPr>
          <p:nvPr>
            <p:ph idx="1"/>
          </p:nvPr>
        </p:nvSpPr>
        <p:spPr>
          <a:xfrm>
            <a:off x="381000" y="5133794"/>
            <a:ext cx="7835766" cy="1800406"/>
          </a:xfrm>
        </p:spPr>
        <p:txBody>
          <a:bodyPr>
            <a:normAutofit/>
          </a:bodyPr>
          <a:lstStyle/>
          <a:p>
            <a:pPr marL="0" indent="0" algn="r">
              <a:buNone/>
            </a:pPr>
            <a:r>
              <a:rPr lang="en-AU" sz="1600" dirty="0"/>
              <a:t>In-depth knowledge of the population demographics in an area is key to the targeting of infrastructure investment. </a:t>
            </a:r>
          </a:p>
          <a:p>
            <a:pPr marL="0" indent="0" algn="r">
              <a:buNone/>
            </a:pPr>
            <a:r>
              <a:rPr lang="en-AU" sz="1600" dirty="0"/>
              <a:t>An accurate forecast of the future population of an area, and how that population will use public infrastructure, will allow for better targeted infrastructure investment decisions.</a:t>
            </a:r>
            <a:endParaRPr lang="en-AU" sz="1400"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400" y="180616"/>
            <a:ext cx="5029200"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Slide Number Placeholder 5"/>
          <p:cNvSpPr>
            <a:spLocks noGrp="1"/>
          </p:cNvSpPr>
          <p:nvPr>
            <p:ph type="sldNum" sz="quarter" idx="12"/>
          </p:nvPr>
        </p:nvSpPr>
        <p:spPr>
          <a:xfrm>
            <a:off x="3048000" y="6492875"/>
            <a:ext cx="2057400" cy="365125"/>
          </a:xfrm>
        </p:spPr>
        <p:txBody>
          <a:bodyPr/>
          <a:lstStyle/>
          <a:p>
            <a:pPr>
              <a:defRPr/>
            </a:pPr>
            <a:fld id="{2C3D7134-0F07-4EF9-8846-BC2DC3A522B6}" type="slidenum">
              <a:rPr lang="en-AU" smtClean="0"/>
              <a:pPr>
                <a:defRPr/>
              </a:pPr>
              <a:t>19</a:t>
            </a:fld>
            <a:endParaRPr lang="en-AU" dirty="0"/>
          </a:p>
        </p:txBody>
      </p:sp>
      <p:sp>
        <p:nvSpPr>
          <p:cNvPr id="11" name="Footer Placeholder 3"/>
          <p:cNvSpPr txBox="1">
            <a:spLocks noGrp="1"/>
          </p:cNvSpPr>
          <p:nvPr/>
        </p:nvSpPr>
        <p:spPr bwMode="auto">
          <a:xfrm>
            <a:off x="1103313" y="6553201"/>
            <a:ext cx="53546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6324600"/>
            <a:ext cx="1310802" cy="5334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05600" y="6250708"/>
            <a:ext cx="609600" cy="609601"/>
          </a:xfrm>
          <a:prstGeom prst="rect">
            <a:avLst/>
          </a:prstGeom>
        </p:spPr>
      </p:pic>
      <p:sp>
        <p:nvSpPr>
          <p:cNvPr id="9" name="Rectangle 8"/>
          <p:cNvSpPr/>
          <p:nvPr/>
        </p:nvSpPr>
        <p:spPr>
          <a:xfrm>
            <a:off x="5806602" y="1338193"/>
            <a:ext cx="3200400" cy="3477875"/>
          </a:xfrm>
          <a:prstGeom prst="rect">
            <a:avLst/>
          </a:prstGeom>
          <a:ln>
            <a:solidFill>
              <a:srgbClr val="00B0F0"/>
            </a:solidFill>
          </a:ln>
        </p:spPr>
        <p:txBody>
          <a:bodyPr wrap="square">
            <a:spAutoFit/>
          </a:bodyPr>
          <a:lstStyle/>
          <a:p>
            <a:pPr algn="ctr"/>
            <a:r>
              <a:rPr lang="en-AU" sz="2000" b="1" dirty="0"/>
              <a:t>More deeply understanding the time varying “population”</a:t>
            </a:r>
          </a:p>
          <a:p>
            <a:pPr algn="ctr"/>
            <a:endParaRPr lang="en-AU" sz="2000" b="1" dirty="0"/>
          </a:p>
          <a:p>
            <a:pPr algn="ctr"/>
            <a:r>
              <a:rPr lang="en-AU" sz="2000" b="1" dirty="0"/>
              <a:t>Helping predict the population into the future</a:t>
            </a:r>
          </a:p>
          <a:p>
            <a:pPr algn="ctr"/>
            <a:endParaRPr lang="en-AU" sz="2000" b="1" dirty="0"/>
          </a:p>
          <a:p>
            <a:pPr algn="ctr"/>
            <a:r>
              <a:rPr lang="en-AU" sz="2000" b="1" dirty="0"/>
              <a:t>Mapping dynamic population to infrastructure demand</a:t>
            </a:r>
          </a:p>
        </p:txBody>
      </p:sp>
    </p:spTree>
    <p:extLst>
      <p:ext uri="{BB962C8B-B14F-4D97-AF65-F5344CB8AC3E}">
        <p14:creationId xmlns:p14="http://schemas.microsoft.com/office/powerpoint/2010/main" val="3009249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credible Cloud Cover Over Brisbane At Twilight, Austra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100"/>
            <a:ext cx="9178635" cy="6057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01589" y="295275"/>
            <a:ext cx="1628775" cy="646331"/>
          </a:xfrm>
          <a:prstGeom prst="rect">
            <a:avLst/>
          </a:prstGeom>
          <a:solidFill>
            <a:schemeClr val="bg2">
              <a:alpha val="75000"/>
            </a:schemeClr>
          </a:solidFill>
        </p:spPr>
        <p:txBody>
          <a:bodyPr wrap="square" rtlCol="0">
            <a:spAutoFit/>
          </a:bodyPr>
          <a:lstStyle>
            <a:defPPr>
              <a:defRPr lang="en-US"/>
            </a:defPPr>
          </a:lstStyle>
          <a:p>
            <a:r>
              <a:rPr lang="en-AU" sz="1200" dirty="0"/>
              <a:t>We live in an age of unprecedented complexity </a:t>
            </a:r>
          </a:p>
        </p:txBody>
      </p:sp>
      <p:sp>
        <p:nvSpPr>
          <p:cNvPr id="6" name="Rectangle 5"/>
          <p:cNvSpPr/>
          <p:nvPr/>
        </p:nvSpPr>
        <p:spPr>
          <a:xfrm>
            <a:off x="5716459" y="6019800"/>
            <a:ext cx="3427541" cy="446276"/>
          </a:xfrm>
          <a:prstGeom prst="rect">
            <a:avLst/>
          </a:prstGeom>
        </p:spPr>
        <p:txBody>
          <a:bodyPr wrap="none">
            <a:spAutoFit/>
          </a:bodyPr>
          <a:lstStyle/>
          <a:p>
            <a:r>
              <a:rPr lang="en-GB" sz="1100" dirty="0"/>
              <a:t>Image Source </a:t>
            </a:r>
            <a:r>
              <a:rPr lang="en-GB" sz="1100" dirty="0">
                <a:hlinkClick r:id="rId4"/>
              </a:rPr>
              <a:t>http://www.theamazingpics.com/page/2/</a:t>
            </a:r>
            <a:r>
              <a:rPr lang="en-GB" sz="1100" dirty="0"/>
              <a:t> </a:t>
            </a:r>
          </a:p>
          <a:p>
            <a:endParaRPr lang="en-GB" sz="1200" dirty="0"/>
          </a:p>
        </p:txBody>
      </p:sp>
      <p:sp>
        <p:nvSpPr>
          <p:cNvPr id="9"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2</a:t>
            </a:fld>
            <a:endParaRPr lang="en-AU" dirty="0"/>
          </a:p>
        </p:txBody>
      </p:sp>
      <p:sp>
        <p:nvSpPr>
          <p:cNvPr id="13"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
        <p:nvSpPr>
          <p:cNvPr id="10" name="TextBox 9"/>
          <p:cNvSpPr txBox="1"/>
          <p:nvPr/>
        </p:nvSpPr>
        <p:spPr>
          <a:xfrm>
            <a:off x="241300" y="295275"/>
            <a:ext cx="1628775" cy="738664"/>
          </a:xfrm>
          <a:prstGeom prst="rect">
            <a:avLst/>
          </a:prstGeom>
          <a:noFill/>
        </p:spPr>
        <p:txBody>
          <a:bodyPr wrap="square" rtlCol="0">
            <a:spAutoFit/>
          </a:bodyPr>
          <a:lstStyle/>
          <a:p>
            <a:r>
              <a:rPr lang="en-AU" sz="1400" dirty="0">
                <a:solidFill>
                  <a:schemeClr val="bg1"/>
                </a:solidFill>
              </a:rPr>
              <a:t>Most problems we face today are complex </a:t>
            </a:r>
          </a:p>
        </p:txBody>
      </p:sp>
      <p:sp>
        <p:nvSpPr>
          <p:cNvPr id="11" name="Rectangle 10"/>
          <p:cNvSpPr/>
          <p:nvPr/>
        </p:nvSpPr>
        <p:spPr>
          <a:xfrm>
            <a:off x="241300" y="1625084"/>
            <a:ext cx="1031051" cy="307777"/>
          </a:xfrm>
          <a:prstGeom prst="rect">
            <a:avLst/>
          </a:prstGeom>
        </p:spPr>
        <p:txBody>
          <a:bodyPr wrap="none">
            <a:spAutoFit/>
          </a:bodyPr>
          <a:lstStyle/>
          <a:p>
            <a:r>
              <a:rPr lang="en-AU" sz="1400" dirty="0">
                <a:solidFill>
                  <a:schemeClr val="bg1"/>
                </a:solidFill>
              </a:rPr>
              <a:t>And subtle</a:t>
            </a:r>
            <a:endParaRPr lang="en-GB" sz="1400" dirty="0">
              <a:solidFill>
                <a:schemeClr val="bg1"/>
              </a:solidFill>
            </a:endParaRPr>
          </a:p>
        </p:txBody>
      </p:sp>
      <p:sp>
        <p:nvSpPr>
          <p:cNvPr id="12" name="Rectangle 11"/>
          <p:cNvSpPr/>
          <p:nvPr/>
        </p:nvSpPr>
        <p:spPr>
          <a:xfrm>
            <a:off x="241300" y="2282309"/>
            <a:ext cx="1527982" cy="307777"/>
          </a:xfrm>
          <a:prstGeom prst="rect">
            <a:avLst/>
          </a:prstGeom>
        </p:spPr>
        <p:txBody>
          <a:bodyPr wrap="none">
            <a:spAutoFit/>
          </a:bodyPr>
          <a:lstStyle/>
          <a:p>
            <a:r>
              <a:rPr lang="en-AU" sz="1400" dirty="0">
                <a:solidFill>
                  <a:schemeClr val="bg1"/>
                </a:solidFill>
              </a:rPr>
              <a:t>And constrained </a:t>
            </a:r>
            <a:endParaRPr lang="en-GB" sz="1400" dirty="0">
              <a:solidFill>
                <a:schemeClr val="bg1"/>
              </a:solidFill>
            </a:endParaRPr>
          </a:p>
        </p:txBody>
      </p:sp>
      <p:sp>
        <p:nvSpPr>
          <p:cNvPr id="14" name="Rectangle 13"/>
          <p:cNvSpPr/>
          <p:nvPr/>
        </p:nvSpPr>
        <p:spPr>
          <a:xfrm>
            <a:off x="228600" y="3349109"/>
            <a:ext cx="1946367" cy="1384995"/>
          </a:xfrm>
          <a:prstGeom prst="rect">
            <a:avLst/>
          </a:prstGeom>
        </p:spPr>
        <p:txBody>
          <a:bodyPr wrap="none">
            <a:spAutoFit/>
          </a:bodyPr>
          <a:lstStyle/>
          <a:p>
            <a:r>
              <a:rPr lang="en-AU" sz="1400" dirty="0">
                <a:solidFill>
                  <a:schemeClr val="bg1"/>
                </a:solidFill>
              </a:rPr>
              <a:t>People don’t always </a:t>
            </a:r>
          </a:p>
          <a:p>
            <a:r>
              <a:rPr lang="en-AU" sz="1400" dirty="0">
                <a:solidFill>
                  <a:schemeClr val="bg1"/>
                </a:solidFill>
              </a:rPr>
              <a:t>behave as rational </a:t>
            </a:r>
          </a:p>
          <a:p>
            <a:r>
              <a:rPr lang="en-AU" sz="1400" dirty="0">
                <a:solidFill>
                  <a:schemeClr val="bg1"/>
                </a:solidFill>
              </a:rPr>
              <a:t>consumers</a:t>
            </a:r>
          </a:p>
          <a:p>
            <a:endParaRPr lang="en-AU" sz="1400" dirty="0">
              <a:solidFill>
                <a:schemeClr val="bg1"/>
              </a:solidFill>
            </a:endParaRPr>
          </a:p>
          <a:p>
            <a:r>
              <a:rPr lang="en-AU" sz="1400" dirty="0">
                <a:solidFill>
                  <a:schemeClr val="bg1"/>
                </a:solidFill>
              </a:rPr>
              <a:t>Models cannot always</a:t>
            </a:r>
          </a:p>
          <a:p>
            <a:r>
              <a:rPr lang="en-AU" sz="1400" dirty="0">
                <a:solidFill>
                  <a:schemeClr val="bg1"/>
                </a:solidFill>
              </a:rPr>
              <a:t>be linearized</a:t>
            </a:r>
            <a:endParaRPr lang="en-GB" sz="1400" dirty="0">
              <a:solidFill>
                <a:schemeClr val="bg1"/>
              </a:solidFill>
            </a:endParaRPr>
          </a:p>
        </p:txBody>
      </p:sp>
    </p:spTree>
    <p:extLst>
      <p:ext uri="{BB962C8B-B14F-4D97-AF65-F5344CB8AC3E}">
        <p14:creationId xmlns:p14="http://schemas.microsoft.com/office/powerpoint/2010/main" val="290416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ransportsydney.files.wordpress.com/2013/05/2013-05-20-draft-swtt-2013-network-ma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1" y="1262193"/>
            <a:ext cx="6498767" cy="4657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a:xfrm>
            <a:off x="3810000" y="6477000"/>
            <a:ext cx="2057400" cy="365125"/>
          </a:xfrm>
        </p:spPr>
        <p:txBody>
          <a:bodyPr/>
          <a:lstStyle/>
          <a:p>
            <a:pPr>
              <a:defRPr/>
            </a:pPr>
            <a:fld id="{2C3D7134-0F07-4EF9-8846-BC2DC3A522B6}" type="slidenum">
              <a:rPr lang="en-AU" smtClean="0"/>
              <a:pPr>
                <a:defRPr/>
              </a:pPr>
              <a:t>20</a:t>
            </a:fld>
            <a:endParaRPr lang="en-AU" dirty="0"/>
          </a:p>
        </p:txBody>
      </p:sp>
      <p:sp>
        <p:nvSpPr>
          <p:cNvPr id="16" name="Footer Placeholder 3"/>
          <p:cNvSpPr txBox="1">
            <a:spLocks noGrp="1"/>
          </p:cNvSpPr>
          <p:nvPr/>
        </p:nvSpPr>
        <p:spPr bwMode="auto">
          <a:xfrm>
            <a:off x="1103313" y="6553201"/>
            <a:ext cx="53546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6324600"/>
            <a:ext cx="1310802" cy="5334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699" y="6324600"/>
            <a:ext cx="1333501" cy="533400"/>
          </a:xfrm>
          <a:prstGeom prst="rect">
            <a:avLst/>
          </a:prstGeom>
        </p:spPr>
      </p:pic>
      <p:sp>
        <p:nvSpPr>
          <p:cNvPr id="7" name="Rounded Rectangle 6"/>
          <p:cNvSpPr/>
          <p:nvPr/>
        </p:nvSpPr>
        <p:spPr>
          <a:xfrm>
            <a:off x="304800" y="76200"/>
            <a:ext cx="8473602"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800" b="1" dirty="0">
                <a:solidFill>
                  <a:srgbClr val="212121"/>
                </a:solidFill>
                <a:latin typeface="Calibri,sans-serif"/>
              </a:rPr>
              <a:t>What types of public transport service changes and improvements can be made to maximise the use of public transport and facilitate movement to and from the Parramatta CBD as it grows and develops over the next decade?</a:t>
            </a:r>
            <a:endParaRPr lang="en-AU" sz="1800" b="1" dirty="0">
              <a:solidFill>
                <a:srgbClr val="212121"/>
              </a:solidFill>
              <a:latin typeface="Segoe UI" panose="020B0502040204020203" pitchFamily="34" charset="0"/>
            </a:endParaRPr>
          </a:p>
          <a:p>
            <a:pPr algn="ctr"/>
            <a:endParaRPr lang="en-AU" sz="1800" dirty="0"/>
          </a:p>
        </p:txBody>
      </p:sp>
      <p:sp>
        <p:nvSpPr>
          <p:cNvPr id="8" name="Title 1"/>
          <p:cNvSpPr txBox="1">
            <a:spLocks/>
          </p:cNvSpPr>
          <p:nvPr/>
        </p:nvSpPr>
        <p:spPr>
          <a:xfrm>
            <a:off x="76200" y="5733595"/>
            <a:ext cx="4191000" cy="623999"/>
          </a:xfrm>
          <a:prstGeom prst="rect">
            <a:avLst/>
          </a:prstGeom>
          <a:solidFill>
            <a:srgbClr val="00B0F0"/>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pPr algn="r"/>
            <a:r>
              <a:rPr lang="en-US" sz="2400" dirty="0">
                <a:solidFill>
                  <a:schemeClr val="bg1"/>
                </a:solidFill>
              </a:rPr>
              <a:t>Example Transport</a:t>
            </a:r>
          </a:p>
        </p:txBody>
      </p:sp>
    </p:spTree>
    <p:extLst>
      <p:ext uri="{BB962C8B-B14F-4D97-AF65-F5344CB8AC3E}">
        <p14:creationId xmlns:p14="http://schemas.microsoft.com/office/powerpoint/2010/main" val="72113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3810000" y="6477000"/>
            <a:ext cx="2057400" cy="365125"/>
          </a:xfrm>
        </p:spPr>
        <p:txBody>
          <a:bodyPr/>
          <a:lstStyle/>
          <a:p>
            <a:pPr>
              <a:defRPr/>
            </a:pPr>
            <a:fld id="{2C3D7134-0F07-4EF9-8846-BC2DC3A522B6}" type="slidenum">
              <a:rPr lang="en-AU" smtClean="0"/>
              <a:pPr>
                <a:defRPr/>
              </a:pPr>
              <a:t>21</a:t>
            </a:fld>
            <a:endParaRPr lang="en-AU" dirty="0"/>
          </a:p>
        </p:txBody>
      </p:sp>
      <p:sp>
        <p:nvSpPr>
          <p:cNvPr id="8" name="Footer Placeholder 3"/>
          <p:cNvSpPr txBox="1">
            <a:spLocks noGrp="1"/>
          </p:cNvSpPr>
          <p:nvPr/>
        </p:nvSpPr>
        <p:spPr bwMode="auto">
          <a:xfrm>
            <a:off x="1103313" y="6553201"/>
            <a:ext cx="53546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24600"/>
            <a:ext cx="1310802" cy="5334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699" y="6324600"/>
            <a:ext cx="1333501" cy="533400"/>
          </a:xfrm>
          <a:prstGeom prst="rect">
            <a:avLst/>
          </a:prstGeom>
        </p:spPr>
      </p:pic>
      <p:sp>
        <p:nvSpPr>
          <p:cNvPr id="3" name="Text Placeholder 2"/>
          <p:cNvSpPr>
            <a:spLocks noGrp="1"/>
          </p:cNvSpPr>
          <p:nvPr>
            <p:ph type="body" sz="quarter" idx="4294967295"/>
          </p:nvPr>
        </p:nvSpPr>
        <p:spPr>
          <a:xfrm>
            <a:off x="368300" y="917570"/>
            <a:ext cx="8407400" cy="3933847"/>
          </a:xfrm>
          <a:prstGeom prst="rect">
            <a:avLst/>
          </a:prstGeom>
        </p:spPr>
        <p:txBody>
          <a:bodyPr>
            <a:normAutofit/>
          </a:bodyPr>
          <a:lstStyle/>
          <a:p>
            <a:pPr marL="0" indent="0">
              <a:buNone/>
            </a:pPr>
            <a:r>
              <a:rPr lang="en-US" sz="1800" dirty="0"/>
              <a:t>The data for transport tells us that the current approach to transport’s service design has not seen any significant change in the percentage of population using public transport in the last 10 years.</a:t>
            </a:r>
          </a:p>
        </p:txBody>
      </p:sp>
      <p:sp>
        <p:nvSpPr>
          <p:cNvPr id="4" name="Title 1"/>
          <p:cNvSpPr txBox="1">
            <a:spLocks/>
          </p:cNvSpPr>
          <p:nvPr/>
        </p:nvSpPr>
        <p:spPr>
          <a:xfrm>
            <a:off x="368300" y="1752600"/>
            <a:ext cx="8407400" cy="590682"/>
          </a:xfrm>
          <a:prstGeom prst="rect">
            <a:avLst/>
          </a:prstGeom>
        </p:spPr>
        <p:txBody>
          <a:bodyPr>
            <a:normAutofit/>
          </a:bodyPr>
          <a:lstStyle>
            <a:lvl1pPr algn="l" defTabSz="457200" rtl="0" eaLnBrk="1" fontAlgn="base" hangingPunct="1">
              <a:spcBef>
                <a:spcPct val="0"/>
              </a:spcBef>
              <a:spcAft>
                <a:spcPct val="0"/>
              </a:spcAft>
              <a:defRPr sz="3200" b="0" i="0" kern="1200">
                <a:solidFill>
                  <a:srgbClr val="118BCE"/>
                </a:solidFill>
                <a:latin typeface="Arial"/>
                <a:ea typeface="ＭＳ Ｐゴシック" charset="-128"/>
                <a:cs typeface="Arial"/>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000" dirty="0"/>
              <a:t>Traveling in Sydney by Mode (weekday)</a:t>
            </a:r>
            <a:endParaRPr lang="en-AU" sz="2000" dirty="0"/>
          </a:p>
        </p:txBody>
      </p:sp>
      <p:sp>
        <p:nvSpPr>
          <p:cNvPr id="5" name="TextBox 4"/>
          <p:cNvSpPr txBox="1"/>
          <p:nvPr/>
        </p:nvSpPr>
        <p:spPr>
          <a:xfrm>
            <a:off x="6581140" y="2352841"/>
            <a:ext cx="2279396"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Private vehicles dominate (as driver and passenger)</a:t>
            </a:r>
          </a:p>
          <a:p>
            <a:endParaRPr lang="en-US" sz="1600" dirty="0"/>
          </a:p>
          <a:p>
            <a:r>
              <a:rPr lang="en-US" sz="1600" dirty="0"/>
              <a:t>Private vehicle share has dropped slightly, with train, bus and walking taking its place</a:t>
            </a:r>
          </a:p>
          <a:p>
            <a:endParaRPr lang="en-US" sz="1600" dirty="0"/>
          </a:p>
          <a:p>
            <a:r>
              <a:rPr lang="en-US" sz="1200" dirty="0"/>
              <a:t>Source: 2012-13 HTS</a:t>
            </a:r>
          </a:p>
        </p:txBody>
      </p:sp>
      <p:graphicFrame>
        <p:nvGraphicFramePr>
          <p:cNvPr id="6" name="Chart 5"/>
          <p:cNvGraphicFramePr>
            <a:graphicFrameLocks/>
          </p:cNvGraphicFramePr>
          <p:nvPr>
            <p:extLst>
              <p:ext uri="{D42A27DB-BD31-4B8C-83A1-F6EECF244321}">
                <p14:modId xmlns:p14="http://schemas.microsoft.com/office/powerpoint/2010/main" val="2696820199"/>
              </p:ext>
            </p:extLst>
          </p:nvPr>
        </p:nvGraphicFramePr>
        <p:xfrm>
          <a:off x="484632" y="2133600"/>
          <a:ext cx="6297168" cy="457065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txBox="1">
            <a:spLocks/>
          </p:cNvSpPr>
          <p:nvPr/>
        </p:nvSpPr>
        <p:spPr>
          <a:xfrm>
            <a:off x="0" y="255470"/>
            <a:ext cx="2743200" cy="623999"/>
          </a:xfrm>
          <a:prstGeom prst="rect">
            <a:avLst/>
          </a:prstGeom>
          <a:solidFill>
            <a:schemeClr val="accent1">
              <a:lumMod val="75000"/>
            </a:schemeClr>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r>
              <a:rPr lang="en-US" sz="2400" dirty="0">
                <a:solidFill>
                  <a:schemeClr val="bg1"/>
                </a:solidFill>
              </a:rPr>
              <a:t>Challenge</a:t>
            </a:r>
          </a:p>
        </p:txBody>
      </p:sp>
    </p:spTree>
    <p:extLst>
      <p:ext uri="{BB962C8B-B14F-4D97-AF65-F5344CB8AC3E}">
        <p14:creationId xmlns:p14="http://schemas.microsoft.com/office/powerpoint/2010/main" val="239305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23528" y="116632"/>
            <a:ext cx="5400600" cy="936104"/>
          </a:xfrm>
        </p:spPr>
        <p:txBody>
          <a:bodyPr>
            <a:normAutofit/>
          </a:bodyPr>
          <a:lstStyle/>
          <a:p>
            <a:r>
              <a:rPr lang="en-AU" sz="2700" b="1" dirty="0">
                <a:solidFill>
                  <a:schemeClr val="bg1"/>
                </a:solidFill>
              </a:rPr>
              <a:t>Design Framework</a:t>
            </a:r>
            <a:endParaRPr lang="en-AU" sz="3600" b="1" dirty="0">
              <a:solidFill>
                <a:schemeClr val="bg1"/>
              </a:solidFill>
            </a:endParaRPr>
          </a:p>
        </p:txBody>
      </p:sp>
      <p:sp>
        <p:nvSpPr>
          <p:cNvPr id="6" name="Title 1"/>
          <p:cNvSpPr txBox="1">
            <a:spLocks/>
          </p:cNvSpPr>
          <p:nvPr/>
        </p:nvSpPr>
        <p:spPr>
          <a:xfrm>
            <a:off x="1619672" y="269032"/>
            <a:ext cx="5400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2700" b="1" dirty="0">
                <a:solidFill>
                  <a:schemeClr val="bg1"/>
                </a:solidFill>
              </a:rPr>
              <a:t>The most valuable data</a:t>
            </a:r>
            <a:endParaRPr lang="en-AU" sz="3600" b="1" dirty="0">
              <a:solidFill>
                <a:schemeClr val="bg1"/>
              </a:solidFill>
            </a:endParaRPr>
          </a:p>
        </p:txBody>
      </p:sp>
      <p:pic>
        <p:nvPicPr>
          <p:cNvPr id="10242" name="Picture 2" descr="C:\Users\ioppermann\AppData\Local\Microsoft\Windows\Temporary Internet Files\Content.IE5\6PR79NMO\MP90040903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464" y="-37009"/>
            <a:ext cx="9128536" cy="6250035"/>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5"/>
          <p:cNvSpPr>
            <a:spLocks noGrp="1"/>
          </p:cNvSpPr>
          <p:nvPr>
            <p:ph type="sldNum" sz="quarter" idx="12"/>
          </p:nvPr>
        </p:nvSpPr>
        <p:spPr>
          <a:xfrm>
            <a:off x="3810000" y="6477000"/>
            <a:ext cx="2057400" cy="365125"/>
          </a:xfrm>
        </p:spPr>
        <p:txBody>
          <a:bodyPr/>
          <a:lstStyle/>
          <a:p>
            <a:pPr>
              <a:defRPr/>
            </a:pPr>
            <a:fld id="{2C3D7134-0F07-4EF9-8846-BC2DC3A522B6}" type="slidenum">
              <a:rPr lang="en-AU" smtClean="0"/>
              <a:pPr>
                <a:defRPr/>
              </a:pPr>
              <a:t>22</a:t>
            </a:fld>
            <a:endParaRPr lang="en-AU" dirty="0"/>
          </a:p>
        </p:txBody>
      </p:sp>
      <p:sp>
        <p:nvSpPr>
          <p:cNvPr id="13" name="Footer Placeholder 3"/>
          <p:cNvSpPr txBox="1">
            <a:spLocks noGrp="1"/>
          </p:cNvSpPr>
          <p:nvPr/>
        </p:nvSpPr>
        <p:spPr bwMode="auto">
          <a:xfrm>
            <a:off x="1103313" y="6553201"/>
            <a:ext cx="53546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6324600"/>
            <a:ext cx="1310802" cy="533400"/>
          </a:xfrm>
          <a:prstGeom prst="rect">
            <a:avLst/>
          </a:prstGeom>
        </p:spPr>
      </p:pic>
      <p:sp>
        <p:nvSpPr>
          <p:cNvPr id="15" name="Title 1"/>
          <p:cNvSpPr txBox="1">
            <a:spLocks/>
          </p:cNvSpPr>
          <p:nvPr/>
        </p:nvSpPr>
        <p:spPr>
          <a:xfrm>
            <a:off x="0" y="5707801"/>
            <a:ext cx="9144000" cy="623999"/>
          </a:xfrm>
          <a:prstGeom prst="rect">
            <a:avLst/>
          </a:prstGeom>
          <a:solidFill>
            <a:schemeClr val="accent1">
              <a:lumMod val="75000"/>
            </a:schemeClr>
          </a:solidFill>
        </p:spPr>
        <p:txBody>
          <a:bodyPr anchor="ctr">
            <a:noAutofit/>
          </a:bodyPr>
          <a:lstStyle>
            <a:lvl1pPr algn="l" defTabSz="914400" rtl="0" eaLnBrk="1" latinLnBrk="0" hangingPunct="1">
              <a:spcBef>
                <a:spcPct val="0"/>
              </a:spcBef>
              <a:buNone/>
              <a:defRPr sz="3200" kern="1200" cap="none" spc="-100" baseline="0">
                <a:ln>
                  <a:noFill/>
                </a:ln>
                <a:solidFill>
                  <a:schemeClr val="tx2"/>
                </a:solidFill>
                <a:effectLst/>
                <a:latin typeface="Consolas"/>
                <a:ea typeface="+mj-ea"/>
                <a:cs typeface="Consolas"/>
              </a:defRPr>
            </a:lvl1pPr>
          </a:lstStyle>
          <a:p>
            <a:r>
              <a:rPr lang="en-US" sz="2400" dirty="0">
                <a:solidFill>
                  <a:schemeClr val="bg1"/>
                </a:solidFill>
              </a:rPr>
              <a:t>Data Sets</a:t>
            </a:r>
          </a:p>
        </p:txBody>
      </p:sp>
    </p:spTree>
    <p:extLst>
      <p:ext uri="{BB962C8B-B14F-4D97-AF65-F5344CB8AC3E}">
        <p14:creationId xmlns:p14="http://schemas.microsoft.com/office/powerpoint/2010/main" val="4207964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48400" y="5410200"/>
            <a:ext cx="2731168" cy="1402492"/>
          </a:xfrm>
          <a:prstGeom prst="rect">
            <a:avLst/>
          </a:prstGeom>
        </p:spPr>
      </p:pic>
      <p:sp>
        <p:nvSpPr>
          <p:cNvPr id="7" name="Rectangle 6"/>
          <p:cNvSpPr>
            <a:spLocks noChangeArrowheads="1"/>
          </p:cNvSpPr>
          <p:nvPr/>
        </p:nvSpPr>
        <p:spPr bwMode="auto">
          <a:xfrm>
            <a:off x="438468" y="2496760"/>
            <a:ext cx="77339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AU" sz="3200" b="1" i="1" dirty="0"/>
              <a:t>Everything should be made as simple as possible, but no simpler.</a:t>
            </a:r>
            <a:endParaRPr lang="en-US" sz="3200" b="1" i="1" dirty="0"/>
          </a:p>
        </p:txBody>
      </p:sp>
      <p:sp>
        <p:nvSpPr>
          <p:cNvPr id="8" name="Rectangle 7"/>
          <p:cNvSpPr/>
          <p:nvPr/>
        </p:nvSpPr>
        <p:spPr bwMode="auto">
          <a:xfrm>
            <a:off x="4973520" y="3512041"/>
            <a:ext cx="3155950" cy="307777"/>
          </a:xfrm>
          <a:prstGeom prst="rect">
            <a:avLst/>
          </a:prstGeom>
        </p:spPr>
        <p:txBody>
          <a:bodyPr wrap="square">
            <a:spAutoFit/>
          </a:bodyPr>
          <a:lstStyle/>
          <a:p>
            <a:pPr algn="r">
              <a:defRPr/>
            </a:pPr>
            <a:r>
              <a:rPr lang="en-US" sz="1400" dirty="0"/>
              <a:t>Albert Einstein</a:t>
            </a:r>
          </a:p>
        </p:txBody>
      </p:sp>
      <p:sp>
        <p:nvSpPr>
          <p:cNvPr id="9" name="Slide Number Placeholder 5"/>
          <p:cNvSpPr>
            <a:spLocks noGrp="1"/>
          </p:cNvSpPr>
          <p:nvPr>
            <p:ph type="sldNum" sz="quarter" idx="12"/>
          </p:nvPr>
        </p:nvSpPr>
        <p:spPr>
          <a:xfrm>
            <a:off x="3810000" y="6477000"/>
            <a:ext cx="2057400" cy="365125"/>
          </a:xfrm>
        </p:spPr>
        <p:txBody>
          <a:bodyPr/>
          <a:lstStyle/>
          <a:p>
            <a:pPr>
              <a:defRPr/>
            </a:pPr>
            <a:fld id="{2C3D7134-0F07-4EF9-8846-BC2DC3A522B6}" type="slidenum">
              <a:rPr lang="en-AU" smtClean="0"/>
              <a:pPr>
                <a:defRPr/>
              </a:pPr>
              <a:t>23</a:t>
            </a:fld>
            <a:endParaRPr lang="en-AU" dirty="0"/>
          </a:p>
        </p:txBody>
      </p:sp>
      <p:sp>
        <p:nvSpPr>
          <p:cNvPr id="12" name="TextBox 11"/>
          <p:cNvSpPr txBox="1"/>
          <p:nvPr/>
        </p:nvSpPr>
        <p:spPr>
          <a:xfrm>
            <a:off x="723568" y="4285753"/>
            <a:ext cx="6035040" cy="1400383"/>
          </a:xfrm>
          <a:prstGeom prst="rect">
            <a:avLst/>
          </a:prstGeom>
          <a:noFill/>
        </p:spPr>
        <p:txBody>
          <a:bodyPr wrap="square" rtlCol="0">
            <a:spAutoFit/>
          </a:bodyPr>
          <a:lstStyle/>
          <a:p>
            <a:pPr>
              <a:spcAft>
                <a:spcPts val="0"/>
              </a:spcAft>
            </a:pPr>
            <a:r>
              <a:rPr lang="en-AU" sz="1100" b="1" dirty="0" err="1">
                <a:solidFill>
                  <a:srgbClr val="133880"/>
                </a:solidFill>
                <a:latin typeface="Calibri"/>
                <a:ea typeface="Calibri"/>
                <a:cs typeface="Times New Roman"/>
              </a:rPr>
              <a:t>Dr.</a:t>
            </a:r>
            <a:r>
              <a:rPr lang="en-AU" sz="1100" b="1" dirty="0">
                <a:solidFill>
                  <a:srgbClr val="133880"/>
                </a:solidFill>
                <a:latin typeface="Calibri"/>
                <a:ea typeface="Calibri"/>
                <a:cs typeface="Times New Roman"/>
              </a:rPr>
              <a:t> Ian Oppermann</a:t>
            </a:r>
            <a:br>
              <a:rPr lang="en-AU" sz="1100" b="1" dirty="0">
                <a:solidFill>
                  <a:srgbClr val="133880"/>
                </a:solidFill>
                <a:latin typeface="Calibri"/>
                <a:ea typeface="Calibri"/>
                <a:cs typeface="Times New Roman"/>
              </a:rPr>
            </a:br>
            <a:r>
              <a:rPr lang="en-AU" sz="1100" b="1" dirty="0">
                <a:solidFill>
                  <a:srgbClr val="133880"/>
                </a:solidFill>
                <a:latin typeface="Calibri"/>
                <a:ea typeface="Calibri"/>
                <a:cs typeface="Times New Roman"/>
              </a:rPr>
              <a:t>Chief Data Scientist, NSW Data Analytics Centre</a:t>
            </a:r>
            <a:r>
              <a:rPr lang="en-AU" sz="800" b="1" dirty="0">
                <a:solidFill>
                  <a:srgbClr val="133880"/>
                </a:solidFill>
                <a:latin typeface="Calibri"/>
                <a:ea typeface="Calibri"/>
                <a:cs typeface="Times New Roman"/>
              </a:rPr>
              <a:t> </a:t>
            </a:r>
            <a:br>
              <a:rPr lang="en-AU" sz="800" b="1" dirty="0">
                <a:solidFill>
                  <a:srgbClr val="133880"/>
                </a:solidFill>
                <a:latin typeface="Calibri"/>
                <a:ea typeface="Calibri"/>
                <a:cs typeface="Times New Roman"/>
              </a:rPr>
            </a:br>
            <a:r>
              <a:rPr lang="en-AU" sz="800" b="1" dirty="0">
                <a:solidFill>
                  <a:srgbClr val="133880"/>
                </a:solidFill>
                <a:latin typeface="Calibri"/>
                <a:ea typeface="Calibri"/>
                <a:cs typeface="Times New Roman"/>
              </a:rPr>
              <a:t/>
            </a:r>
            <a:br>
              <a:rPr lang="en-AU" sz="800" b="1" dirty="0">
                <a:solidFill>
                  <a:srgbClr val="133880"/>
                </a:solidFill>
                <a:latin typeface="Calibri"/>
                <a:ea typeface="Calibri"/>
                <a:cs typeface="Times New Roman"/>
              </a:rPr>
            </a:br>
            <a:r>
              <a:rPr lang="en-AU" sz="1100" dirty="0">
                <a:solidFill>
                  <a:srgbClr val="404040"/>
                </a:solidFill>
                <a:latin typeface="Calibri"/>
                <a:ea typeface="Calibri"/>
                <a:cs typeface="Times New Roman"/>
              </a:rPr>
              <a:t>Service and Digital Innovation  |  Department of Finance, Services &amp; Innovation</a:t>
            </a:r>
            <a:br>
              <a:rPr lang="en-AU" sz="1100" dirty="0">
                <a:solidFill>
                  <a:srgbClr val="404040"/>
                </a:solidFill>
                <a:latin typeface="Calibri"/>
                <a:ea typeface="Calibri"/>
                <a:cs typeface="Times New Roman"/>
              </a:rPr>
            </a:br>
            <a:r>
              <a:rPr lang="en-AU" sz="1100" b="1" dirty="0">
                <a:solidFill>
                  <a:srgbClr val="133880"/>
                </a:solidFill>
                <a:latin typeface="Calibri"/>
                <a:ea typeface="Calibri"/>
                <a:cs typeface="Times New Roman"/>
              </a:rPr>
              <a:t>t</a:t>
            </a:r>
            <a:r>
              <a:rPr lang="en-AU" sz="1100" dirty="0">
                <a:solidFill>
                  <a:srgbClr val="3C3C3C"/>
                </a:solidFill>
                <a:latin typeface="Calibri"/>
                <a:ea typeface="Calibri"/>
                <a:cs typeface="Times New Roman"/>
              </a:rPr>
              <a:t>  </a:t>
            </a:r>
            <a:r>
              <a:rPr lang="en-AU" sz="1100" dirty="0">
                <a:solidFill>
                  <a:srgbClr val="595959"/>
                </a:solidFill>
                <a:latin typeface="Calibri"/>
                <a:ea typeface="Calibri"/>
                <a:cs typeface="Times New Roman"/>
              </a:rPr>
              <a:t>02 9372 9028</a:t>
            </a:r>
            <a:r>
              <a:rPr lang="en-AU" sz="1100" dirty="0">
                <a:solidFill>
                  <a:srgbClr val="3C3C3C"/>
                </a:solidFill>
                <a:latin typeface="Calibri"/>
                <a:ea typeface="Calibri"/>
                <a:cs typeface="Times New Roman"/>
              </a:rPr>
              <a:t>  |  </a:t>
            </a:r>
            <a:r>
              <a:rPr lang="en-AU" sz="1100" b="1" dirty="0">
                <a:solidFill>
                  <a:srgbClr val="133880"/>
                </a:solidFill>
                <a:latin typeface="Calibri"/>
                <a:ea typeface="Calibri"/>
                <a:cs typeface="Times New Roman"/>
              </a:rPr>
              <a:t>m</a:t>
            </a:r>
            <a:r>
              <a:rPr lang="en-AU" sz="1100" dirty="0">
                <a:solidFill>
                  <a:srgbClr val="3C3C3C"/>
                </a:solidFill>
                <a:latin typeface="Calibri"/>
                <a:ea typeface="Calibri"/>
                <a:cs typeface="Times New Roman"/>
              </a:rPr>
              <a:t> 0457 553 944</a:t>
            </a:r>
            <a:br>
              <a:rPr lang="en-AU" sz="1100" dirty="0">
                <a:solidFill>
                  <a:srgbClr val="3C3C3C"/>
                </a:solidFill>
                <a:latin typeface="Calibri"/>
                <a:ea typeface="Calibri"/>
                <a:cs typeface="Times New Roman"/>
              </a:rPr>
            </a:br>
            <a:r>
              <a:rPr lang="en-AU" sz="1100" b="1" dirty="0">
                <a:solidFill>
                  <a:srgbClr val="133880"/>
                </a:solidFill>
                <a:latin typeface="Calibri"/>
                <a:ea typeface="Calibri"/>
                <a:cs typeface="Times New Roman"/>
              </a:rPr>
              <a:t>e</a:t>
            </a:r>
            <a:r>
              <a:rPr lang="en-AU" sz="1100" dirty="0">
                <a:solidFill>
                  <a:srgbClr val="696969"/>
                </a:solidFill>
                <a:latin typeface="Calibri"/>
                <a:ea typeface="Calibri"/>
                <a:cs typeface="Times New Roman"/>
              </a:rPr>
              <a:t> </a:t>
            </a:r>
            <a:r>
              <a:rPr lang="en-AU" sz="1100" u="sng" dirty="0">
                <a:solidFill>
                  <a:srgbClr val="1F497D"/>
                </a:solidFill>
                <a:latin typeface="Calibri"/>
                <a:ea typeface="Calibri"/>
                <a:cs typeface="Times New Roman"/>
                <a:hlinkClick r:id="rId4"/>
              </a:rPr>
              <a:t>ian.oppermann@finance.nsw.gov.au</a:t>
            </a:r>
            <a:r>
              <a:rPr lang="en-AU" sz="1100" dirty="0">
                <a:solidFill>
                  <a:srgbClr val="404040"/>
                </a:solidFill>
                <a:latin typeface="Calibri"/>
                <a:ea typeface="Calibri"/>
                <a:cs typeface="Times New Roman"/>
              </a:rPr>
              <a:t>  |  </a:t>
            </a:r>
            <a:r>
              <a:rPr lang="en-AU" sz="1100" u="sng" dirty="0">
                <a:solidFill>
                  <a:srgbClr val="404040"/>
                </a:solidFill>
                <a:latin typeface="Calibri"/>
                <a:ea typeface="Calibri"/>
                <a:cs typeface="Times New Roman"/>
                <a:hlinkClick r:id="rId5"/>
              </a:rPr>
              <a:t>www.finance.nsw.gov.au</a:t>
            </a:r>
            <a:r>
              <a:rPr lang="en-AU" sz="1100" u="sng" dirty="0">
                <a:solidFill>
                  <a:srgbClr val="404040"/>
                </a:solidFill>
                <a:latin typeface="Calibri"/>
                <a:ea typeface="Calibri"/>
                <a:cs typeface="Times New Roman"/>
              </a:rPr>
              <a:t/>
            </a:r>
            <a:br>
              <a:rPr lang="en-AU" sz="1100" u="sng" dirty="0">
                <a:solidFill>
                  <a:srgbClr val="404040"/>
                </a:solidFill>
                <a:latin typeface="Calibri"/>
                <a:ea typeface="Calibri"/>
                <a:cs typeface="Times New Roman"/>
              </a:rPr>
            </a:br>
            <a:r>
              <a:rPr lang="en-AU" sz="1100" dirty="0">
                <a:solidFill>
                  <a:srgbClr val="595959"/>
                </a:solidFill>
                <a:latin typeface="Calibri"/>
                <a:ea typeface="Calibri"/>
                <a:cs typeface="Times New Roman"/>
              </a:rPr>
              <a:t>Level 23, 2-24 Rawson Place, Sydney NSW 2000</a:t>
            </a:r>
            <a:endParaRPr lang="en-AU" sz="1100" dirty="0">
              <a:latin typeface="Calibri"/>
              <a:ea typeface="Calibri"/>
              <a:cs typeface="Times New Roman"/>
            </a:endParaRPr>
          </a:p>
          <a:p>
            <a:endParaRPr lang="en-AU" sz="1100" dirty="0"/>
          </a:p>
        </p:txBody>
      </p:sp>
      <p:pic>
        <p:nvPicPr>
          <p:cNvPr id="13" name="Picture 9" descr="cid:image001.jpg@01D0DF6B.B461D6F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68" y="5590264"/>
            <a:ext cx="1638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68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30364"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p:cNvSpPr txBox="1"/>
          <p:nvPr/>
        </p:nvSpPr>
        <p:spPr>
          <a:xfrm>
            <a:off x="7501589" y="295275"/>
            <a:ext cx="1628775" cy="1077218"/>
          </a:xfrm>
          <a:prstGeom prst="rect">
            <a:avLst/>
          </a:prstGeom>
          <a:solidFill>
            <a:schemeClr val="bg2">
              <a:alpha val="75000"/>
            </a:schemeClr>
          </a:solidFill>
        </p:spPr>
        <p:txBody>
          <a:bodyPr wrap="square" rtlCol="0">
            <a:spAutoFit/>
          </a:bodyPr>
          <a:lstStyle>
            <a:defPPr>
              <a:defRPr lang="en-US"/>
            </a:defPPr>
          </a:lstStyle>
          <a:p>
            <a:r>
              <a:rPr lang="en-AU" sz="1600" dirty="0"/>
              <a:t>And yet, </a:t>
            </a:r>
          </a:p>
          <a:p>
            <a:r>
              <a:rPr lang="en-AU" sz="1600" dirty="0"/>
              <a:t>We keep doing things in the same way</a:t>
            </a:r>
          </a:p>
        </p:txBody>
      </p:sp>
      <p:pic>
        <p:nvPicPr>
          <p:cNvPr id="9218" name="Picture 2" descr="http://i158.photobucket.com/albums/t106/OnlyObvious/Public_Airways/gridl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189" y="-38100"/>
            <a:ext cx="5613400" cy="689344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3</a:t>
            </a:fld>
            <a:endParaRPr lang="en-AU" dirty="0"/>
          </a:p>
        </p:txBody>
      </p:sp>
      <p:sp>
        <p:nvSpPr>
          <p:cNvPr id="9"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2827817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ioppermann\AppData\Local\Microsoft\Windows\Temporary Internet Files\Content.IE5\V5TY06FL\penicilli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145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02512" y="190321"/>
            <a:ext cx="1628775" cy="1077218"/>
          </a:xfrm>
          <a:prstGeom prst="rect">
            <a:avLst/>
          </a:prstGeom>
          <a:noFill/>
        </p:spPr>
        <p:txBody>
          <a:bodyPr wrap="square" rtlCol="0">
            <a:spAutoFit/>
          </a:bodyPr>
          <a:lstStyle/>
          <a:p>
            <a:r>
              <a:rPr lang="en-AU" sz="1600" dirty="0">
                <a:solidFill>
                  <a:schemeClr val="bg1"/>
                </a:solidFill>
              </a:rPr>
              <a:t>Many of the easy problems have been solved </a:t>
            </a:r>
          </a:p>
        </p:txBody>
      </p:sp>
      <p:pic>
        <p:nvPicPr>
          <p:cNvPr id="1027" name="Picture 3" descr="C:\Users\ioppermann\AppData\Local\Microsoft\Windows\Temporary Internet Files\Content.IE5\74A2D2SK\620px-Penicillin_core.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4" y="586914"/>
            <a:ext cx="7019926" cy="37817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ioppermann\AppData\Local\Microsoft\Windows\Temporary Internet Files\Content.IE5\71EJGKOD\20090203223840!Penicillin_cures_gonorrhe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0935" y="4339385"/>
            <a:ext cx="2936062" cy="2382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4</a:t>
            </a:fld>
            <a:endParaRPr lang="en-AU" dirty="0"/>
          </a:p>
        </p:txBody>
      </p:sp>
      <p:sp>
        <p:nvSpPr>
          <p:cNvPr id="13"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124993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mmunity.middlebury.edu/%7Esontum/chemistry/students/atteridge/penicillin/penicillin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1" y="0"/>
            <a:ext cx="6388100" cy="50416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55600" y="5157280"/>
            <a:ext cx="8432800" cy="738664"/>
          </a:xfrm>
          <a:prstGeom prst="rect">
            <a:avLst/>
          </a:prstGeom>
        </p:spPr>
        <p:txBody>
          <a:bodyPr wrap="square">
            <a:spAutoFit/>
          </a:bodyPr>
          <a:lstStyle/>
          <a:p>
            <a:r>
              <a:rPr lang="en-AU" sz="1400" dirty="0"/>
              <a:t>The adjacent image is a Spartan ELPOT surface of the Penicillin molecule. The colouring indicates sites of electron density. Blue areas are characterized by a low electron density and red areas mark high electron density. The red areas are more negative in charge while the blue areas are less negative. </a:t>
            </a:r>
            <a:endParaRPr lang="en-GB" sz="1400" dirty="0"/>
          </a:p>
        </p:txBody>
      </p:sp>
      <p:sp>
        <p:nvSpPr>
          <p:cNvPr id="4" name="Rectangle 3"/>
          <p:cNvSpPr/>
          <p:nvPr/>
        </p:nvSpPr>
        <p:spPr>
          <a:xfrm>
            <a:off x="1066800" y="5921177"/>
            <a:ext cx="7721600" cy="430887"/>
          </a:xfrm>
          <a:prstGeom prst="rect">
            <a:avLst/>
          </a:prstGeom>
        </p:spPr>
        <p:txBody>
          <a:bodyPr wrap="square">
            <a:spAutoFit/>
          </a:bodyPr>
          <a:lstStyle/>
          <a:p>
            <a:r>
              <a:rPr lang="en-GB" sz="1100" dirty="0"/>
              <a:t>Source : </a:t>
            </a:r>
            <a:r>
              <a:rPr lang="en-GB" sz="1100" dirty="0">
                <a:hlinkClick r:id="rId3"/>
              </a:rPr>
              <a:t>ttp://community.middlebury.edu/~sontum/chemistry/students/atteridge/penicillin/hydro.html</a:t>
            </a:r>
            <a:endParaRPr lang="en-GB" sz="1100" dirty="0"/>
          </a:p>
          <a:p>
            <a:endParaRPr lang="en-GB" sz="1100" dirty="0"/>
          </a:p>
        </p:txBody>
      </p:sp>
      <p:pic>
        <p:nvPicPr>
          <p:cNvPr id="10" name="Picture 3" descr="C:\Users\ioppermann\AppData\Local\Microsoft\Windows\Temporary Internet Files\Content.IE5\74A2D2SK\620px-Penicillin_cor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589527"/>
            <a:ext cx="2159000" cy="11630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68601" y="3683000"/>
            <a:ext cx="1625600" cy="1016000"/>
          </a:xfrm>
          <a:prstGeom prst="rect">
            <a:avLst/>
          </a:prstGeom>
          <a:solidFill>
            <a:schemeClr val="bg1"/>
          </a:solidFill>
          <a:ln w="635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800" dirty="0">
                <a:solidFill>
                  <a:schemeClr val="tx1"/>
                </a:solidFill>
              </a:rPr>
              <a:t>Carbonyl Group of Beta- Lactam Ring</a:t>
            </a:r>
            <a:endParaRPr lang="en-GB" sz="1800" dirty="0">
              <a:solidFill>
                <a:schemeClr val="tx1"/>
              </a:solidFill>
            </a:endParaRPr>
          </a:p>
        </p:txBody>
      </p:sp>
      <p:sp>
        <p:nvSpPr>
          <p:cNvPr id="12" name="Rectangle 11"/>
          <p:cNvSpPr/>
          <p:nvPr/>
        </p:nvSpPr>
        <p:spPr>
          <a:xfrm>
            <a:off x="7061200" y="736601"/>
            <a:ext cx="1625600" cy="1016000"/>
          </a:xfrm>
          <a:prstGeom prst="rect">
            <a:avLst/>
          </a:prstGeom>
          <a:solidFill>
            <a:schemeClr val="bg1"/>
          </a:solidFill>
          <a:ln w="635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800" dirty="0">
                <a:solidFill>
                  <a:schemeClr val="tx1"/>
                </a:solidFill>
              </a:rPr>
              <a:t>Nitrogen Group of Beta-Lactam Ring</a:t>
            </a:r>
            <a:endParaRPr lang="en-GB" sz="1800" dirty="0">
              <a:solidFill>
                <a:schemeClr val="tx1"/>
              </a:solidFill>
            </a:endParaRPr>
          </a:p>
        </p:txBody>
      </p:sp>
      <p:sp>
        <p:nvSpPr>
          <p:cNvPr id="15"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5</a:t>
            </a:fld>
            <a:endParaRPr lang="en-AU" dirty="0"/>
          </a:p>
        </p:txBody>
      </p:sp>
      <p:sp>
        <p:nvSpPr>
          <p:cNvPr id="16"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266583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www.accessexcellence.org/RC/AB/BA/genomics/images/new96_Small.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8"/>
            <a:ext cx="9144000" cy="61188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82800" y="6156235"/>
            <a:ext cx="6197600" cy="430887"/>
          </a:xfrm>
          <a:prstGeom prst="rect">
            <a:avLst/>
          </a:prstGeom>
        </p:spPr>
        <p:txBody>
          <a:bodyPr wrap="square">
            <a:spAutoFit/>
          </a:bodyPr>
          <a:lstStyle/>
          <a:p>
            <a:r>
              <a:rPr lang="en-AU" sz="1100" dirty="0"/>
              <a:t>The first DNA sequences were obtained in the early 1970s by academic researchers using laborious methods based on two-dimensional chromatography</a:t>
            </a:r>
            <a:endParaRPr lang="en-GB" sz="1100" dirty="0"/>
          </a:p>
        </p:txBody>
      </p:sp>
      <p:sp>
        <p:nvSpPr>
          <p:cNvPr id="7"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6</a:t>
            </a:fld>
            <a:endParaRPr lang="en-AU" dirty="0"/>
          </a:p>
        </p:txBody>
      </p:sp>
      <p:sp>
        <p:nvSpPr>
          <p:cNvPr id="9"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1243134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nome D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5334000" cy="5321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82900" y="6088559"/>
            <a:ext cx="4229100" cy="769441"/>
          </a:xfrm>
          <a:prstGeom prst="rect">
            <a:avLst/>
          </a:prstGeom>
        </p:spPr>
        <p:txBody>
          <a:bodyPr wrap="square">
            <a:spAutoFit/>
          </a:bodyPr>
          <a:lstStyle/>
          <a:p>
            <a:r>
              <a:rPr lang="en-GB" sz="1100" dirty="0"/>
              <a:t>Source: </a:t>
            </a:r>
            <a:r>
              <a:rPr lang="en-GB" sz="1100" dirty="0">
                <a:hlinkClick r:id="rId4"/>
              </a:rPr>
              <a:t>http://en.wikipedia.org/wiki/Whole_genome_sequencing#mediaviewer/File:Historic_cost_of_sequencing_a_human_genome.svg</a:t>
            </a:r>
            <a:endParaRPr lang="en-GB" sz="1100" dirty="0"/>
          </a:p>
          <a:p>
            <a:endParaRPr lang="en-GB" sz="1100" dirty="0"/>
          </a:p>
        </p:txBody>
      </p:sp>
      <p:sp>
        <p:nvSpPr>
          <p:cNvPr id="4" name="Rectangle 3"/>
          <p:cNvSpPr/>
          <p:nvPr/>
        </p:nvSpPr>
        <p:spPr>
          <a:xfrm>
            <a:off x="685800" y="5340687"/>
            <a:ext cx="8001000" cy="738664"/>
          </a:xfrm>
          <a:prstGeom prst="rect">
            <a:avLst/>
          </a:prstGeom>
        </p:spPr>
        <p:txBody>
          <a:bodyPr wrap="square">
            <a:spAutoFit/>
          </a:bodyPr>
          <a:lstStyle/>
          <a:p>
            <a:r>
              <a:rPr lang="en-AU" sz="1400" dirty="0"/>
              <a:t>Full genome sequencing can provide raw data on all six billion nucleotides in an individual's DNA. However, it does not provide an analysis of what that information means or how it might be utilized in various clinical applications, such as in medicine to help prevent disease</a:t>
            </a:r>
            <a:endParaRPr lang="en-GB" sz="1400" dirty="0"/>
          </a:p>
        </p:txBody>
      </p:sp>
      <p:pic>
        <p:nvPicPr>
          <p:cNvPr id="3" name="Picture 2" descr="https://www.genome.gov/images/content/costpergenome2015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762000"/>
            <a:ext cx="3556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7</a:t>
            </a:fld>
            <a:endParaRPr lang="en-AU" dirty="0"/>
          </a:p>
        </p:txBody>
      </p:sp>
      <p:sp>
        <p:nvSpPr>
          <p:cNvPr id="11"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2294026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apidreadytech.com/wp-content/uploads/2015/03/iss042e046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4" y="0"/>
            <a:ext cx="9156534" cy="6172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a:spLocks noChangeArrowheads="1"/>
          </p:cNvSpPr>
          <p:nvPr/>
        </p:nvSpPr>
        <p:spPr bwMode="auto">
          <a:xfrm>
            <a:off x="119391" y="228600"/>
            <a:ext cx="4446342" cy="424116"/>
          </a:xfrm>
          <a:prstGeom prst="rect">
            <a:avLst/>
          </a:prstGeom>
          <a:ln/>
          <a:extLst/>
        </p:spPr>
        <p:style>
          <a:lnRef idx="3">
            <a:schemeClr val="lt1"/>
          </a:lnRef>
          <a:fillRef idx="1">
            <a:schemeClr val="dk1"/>
          </a:fillRef>
          <a:effectRef idx="1">
            <a:schemeClr val="dk1"/>
          </a:effectRef>
          <a:fontRef idx="minor">
            <a:schemeClr val="lt1"/>
          </a:fontRef>
        </p:style>
        <p:txBody>
          <a:bodyPr wrap="square" lIns="115214" tIns="57607" rIns="115214" bIns="57607">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algn="ctr"/>
            <a:r>
              <a:rPr lang="en-AU" sz="2000" dirty="0">
                <a:solidFill>
                  <a:schemeClr val="bg1"/>
                </a:solidFill>
              </a:rPr>
              <a:t>Almost anything can be digitised</a:t>
            </a:r>
            <a:endParaRPr lang="en-GB" sz="2000" dirty="0">
              <a:solidFill>
                <a:schemeClr val="bg1"/>
              </a:solidFill>
            </a:endParaRPr>
          </a:p>
        </p:txBody>
      </p:sp>
      <p:sp>
        <p:nvSpPr>
          <p:cNvPr id="14" name="TextBox 13"/>
          <p:cNvSpPr txBox="1">
            <a:spLocks noChangeArrowheads="1"/>
          </p:cNvSpPr>
          <p:nvPr/>
        </p:nvSpPr>
        <p:spPr bwMode="auto">
          <a:xfrm>
            <a:off x="6693449" y="2322241"/>
            <a:ext cx="2450551" cy="3809658"/>
          </a:xfrm>
          <a:prstGeom prst="rect">
            <a:avLst/>
          </a:prstGeom>
          <a:ln/>
          <a:extLst/>
        </p:spPr>
        <p:style>
          <a:lnRef idx="3">
            <a:schemeClr val="lt1"/>
          </a:lnRef>
          <a:fillRef idx="1">
            <a:schemeClr val="dk1"/>
          </a:fillRef>
          <a:effectRef idx="1">
            <a:schemeClr val="dk1"/>
          </a:effectRef>
          <a:fontRef idx="minor">
            <a:schemeClr val="lt1"/>
          </a:fontRef>
        </p:style>
        <p:txBody>
          <a:bodyPr wrap="square" lIns="115214" tIns="57607" rIns="115214" bIns="57607">
            <a:spAutoFit/>
          </a:bodyPr>
          <a:lstStyle>
            <a:lvl1pPr eaLnBrk="0" hangingPunct="0">
              <a:defRPr>
                <a:solidFill>
                  <a:schemeClr val="tx1"/>
                </a:solidFill>
                <a:latin typeface="Calibri" charset="0"/>
                <a:ea typeface="ＭＳ Ｐゴシック" charset="-128"/>
              </a:defRPr>
            </a:lvl1pPr>
            <a:lvl2pPr marL="742950" indent="-285750" eaLnBrk="0" hangingPunct="0">
              <a:defRPr>
                <a:solidFill>
                  <a:schemeClr val="tx1"/>
                </a:solidFill>
                <a:latin typeface="Calibri" charset="0"/>
                <a:ea typeface="ＭＳ Ｐゴシック" charset="-128"/>
              </a:defRPr>
            </a:lvl2pPr>
            <a:lvl3pPr marL="1143000" indent="-228600" eaLnBrk="0" hangingPunct="0">
              <a:defRPr>
                <a:solidFill>
                  <a:schemeClr val="tx1"/>
                </a:solidFill>
                <a:latin typeface="Calibri" charset="0"/>
                <a:ea typeface="ＭＳ Ｐゴシック" charset="-128"/>
              </a:defRPr>
            </a:lvl3pPr>
            <a:lvl4pPr marL="1600200" indent="-228600" eaLnBrk="0" hangingPunct="0">
              <a:defRPr>
                <a:solidFill>
                  <a:schemeClr val="tx1"/>
                </a:solidFill>
                <a:latin typeface="Calibri" charset="0"/>
                <a:ea typeface="ＭＳ Ｐゴシック" charset="-128"/>
              </a:defRPr>
            </a:lvl4pPr>
            <a:lvl5pPr marL="2057400" indent="-228600" eaLnBrk="0" hangingPunct="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algn="ctr"/>
            <a:r>
              <a:rPr lang="en-AU" sz="1600" b="1" dirty="0">
                <a:solidFill>
                  <a:schemeClr val="bg1"/>
                </a:solidFill>
                <a:latin typeface="+mn-lt"/>
              </a:rPr>
              <a:t>Once delivered, digital goods and services can be used in a “digitally equivalent” way to their non-digital counterparts. </a:t>
            </a:r>
          </a:p>
          <a:p>
            <a:pPr algn="ctr"/>
            <a:r>
              <a:rPr lang="en-AU" sz="1600" b="1" dirty="0">
                <a:solidFill>
                  <a:schemeClr val="bg1"/>
                </a:solidFill>
                <a:latin typeface="+mn-lt"/>
              </a:rPr>
              <a:t>In addition, data associated with the end users’ interaction, feedback and use experience can also be captured by the producer to improve the offering and allow for greater personalisation of experience for each user. </a:t>
            </a:r>
            <a:endParaRPr lang="en-GB" sz="1600" b="1" dirty="0">
              <a:solidFill>
                <a:schemeClr val="bg1"/>
              </a:solidFill>
              <a:latin typeface="+mn-lt"/>
            </a:endParaRPr>
          </a:p>
        </p:txBody>
      </p:sp>
      <p:sp>
        <p:nvSpPr>
          <p:cNvPr id="8"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8</a:t>
            </a:fld>
            <a:endParaRPr lang="en-AU" dirty="0"/>
          </a:p>
        </p:txBody>
      </p:sp>
      <p:sp>
        <p:nvSpPr>
          <p:cNvPr id="9"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spTree>
    <p:extLst>
      <p:ext uri="{BB962C8B-B14F-4D97-AF65-F5344CB8AC3E}">
        <p14:creationId xmlns:p14="http://schemas.microsoft.com/office/powerpoint/2010/main" val="63967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Image result for STREETBUM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Image result for STREETBUM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p:nvSpPr>
        <p:spPr>
          <a:xfrm rot="16200000">
            <a:off x="-2000250" y="3162012"/>
            <a:ext cx="5537200" cy="584775"/>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r"/>
            <a:r>
              <a:rPr lang="en-AU" sz="3200" b="1" dirty="0"/>
              <a:t>A new front in a cold war</a:t>
            </a:r>
            <a:endParaRPr lang="en-GB" sz="3200" b="1" dirty="0"/>
          </a:p>
        </p:txBody>
      </p:sp>
      <p:sp>
        <p:nvSpPr>
          <p:cNvPr id="11" name="TextBox 10"/>
          <p:cNvSpPr txBox="1"/>
          <p:nvPr/>
        </p:nvSpPr>
        <p:spPr>
          <a:xfrm>
            <a:off x="4470401" y="2786637"/>
            <a:ext cx="3650610" cy="646331"/>
          </a:xfrm>
          <a:prstGeom prst="rect">
            <a:avLst/>
          </a:prstGeom>
          <a:noFill/>
        </p:spPr>
        <p:txBody>
          <a:bodyPr wrap="square" rtlCol="0">
            <a:spAutoFit/>
          </a:bodyPr>
          <a:lstStyle/>
          <a:p>
            <a:pPr algn="ctr"/>
            <a:r>
              <a:rPr lang="en-AU" dirty="0"/>
              <a:t>The Internet of Appliances (</a:t>
            </a:r>
            <a:r>
              <a:rPr lang="en-AU" dirty="0" err="1"/>
              <a:t>IoA</a:t>
            </a:r>
            <a:r>
              <a:rPr lang="en-AU" dirty="0"/>
              <a:t>)</a:t>
            </a:r>
          </a:p>
          <a:p>
            <a:pPr algn="ctr"/>
            <a:r>
              <a:rPr lang="en-AU" dirty="0"/>
              <a:t>A new front in a cold war</a:t>
            </a:r>
          </a:p>
        </p:txBody>
      </p:sp>
      <p:sp>
        <p:nvSpPr>
          <p:cNvPr id="8" name="Slide Number Placeholder 5"/>
          <p:cNvSpPr>
            <a:spLocks noGrp="1"/>
          </p:cNvSpPr>
          <p:nvPr>
            <p:ph type="sldNum" sz="quarter" idx="12"/>
          </p:nvPr>
        </p:nvSpPr>
        <p:spPr>
          <a:xfrm>
            <a:off x="7086600" y="6569075"/>
            <a:ext cx="2057400" cy="288925"/>
          </a:xfrm>
        </p:spPr>
        <p:txBody>
          <a:bodyPr/>
          <a:lstStyle/>
          <a:p>
            <a:pPr>
              <a:defRPr/>
            </a:pPr>
            <a:fld id="{2C3D7134-0F07-4EF9-8846-BC2DC3A522B6}" type="slidenum">
              <a:rPr lang="en-AU" smtClean="0"/>
              <a:pPr>
                <a:defRPr/>
              </a:pPr>
              <a:t>9</a:t>
            </a:fld>
            <a:endParaRPr lang="en-AU" dirty="0"/>
          </a:p>
        </p:txBody>
      </p:sp>
      <p:sp>
        <p:nvSpPr>
          <p:cNvPr id="9" name="Footer Placeholder 3"/>
          <p:cNvSpPr txBox="1">
            <a:spLocks noGrp="1"/>
          </p:cNvSpPr>
          <p:nvPr/>
        </p:nvSpPr>
        <p:spPr bwMode="auto">
          <a:xfrm>
            <a:off x="1103313" y="6569074"/>
            <a:ext cx="53546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sz="2400">
                <a:solidFill>
                  <a:schemeClr val="tx1"/>
                </a:solidFill>
                <a:latin typeface="Arial" panose="020B0604020202020204" pitchFamily="34" charset="0"/>
                <a:ea typeface="ＭＳ Ｐゴシック" charset="-128"/>
              </a:defRPr>
            </a:lvl1pPr>
            <a:lvl2pPr marL="742950" indent="-285750" eaLnBrk="0" hangingPunct="0">
              <a:defRPr sz="2400">
                <a:solidFill>
                  <a:schemeClr val="tx1"/>
                </a:solidFill>
                <a:latin typeface="Arial" panose="020B0604020202020204" pitchFamily="34" charset="0"/>
                <a:ea typeface="ＭＳ Ｐゴシック" charset="-128"/>
              </a:defRPr>
            </a:lvl2pPr>
            <a:lvl3pPr marL="1143000" indent="-228600" eaLnBrk="0" hangingPunct="0">
              <a:defRPr sz="2400">
                <a:solidFill>
                  <a:schemeClr val="tx1"/>
                </a:solidFill>
                <a:latin typeface="Arial" panose="020B0604020202020204" pitchFamily="34" charset="0"/>
                <a:ea typeface="ＭＳ Ｐゴシック" charset="-128"/>
              </a:defRPr>
            </a:lvl3pPr>
            <a:lvl4pPr marL="1600200" indent="-228600" eaLnBrk="0" hangingPunct="0">
              <a:defRPr sz="2400">
                <a:solidFill>
                  <a:schemeClr val="tx1"/>
                </a:solidFill>
                <a:latin typeface="Arial" panose="020B0604020202020204" pitchFamily="34" charset="0"/>
                <a:ea typeface="ＭＳ Ｐゴシック" charset="-128"/>
              </a:defRPr>
            </a:lvl4pPr>
            <a:lvl5pPr marL="2057400" indent="-228600" eaLnBrk="0" hangingPunct="0">
              <a:defRPr sz="2400">
                <a:solidFill>
                  <a:schemeClr val="tx1"/>
                </a:solidFill>
                <a:latin typeface="Arial" panose="020B0604020202020204" pitchFamily="34" charset="0"/>
                <a:ea typeface="ＭＳ Ｐゴシック"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eaLnBrk="1" hangingPunct="1"/>
            <a:r>
              <a:rPr lang="en-AU" altLang="en-US" sz="800" b="1" dirty="0">
                <a:solidFill>
                  <a:schemeClr val="accent1"/>
                </a:solidFill>
              </a:rPr>
              <a:t>Ian Oppermann @Records Innovation</a:t>
            </a:r>
            <a:endParaRPr lang="en-AU" altLang="en-US" sz="800" dirty="0"/>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957"/>
          <a:stretch/>
        </p:blipFill>
        <p:spPr bwMode="auto">
          <a:xfrm>
            <a:off x="1447800" y="482345"/>
            <a:ext cx="6723370" cy="5630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800600" y="2605280"/>
            <a:ext cx="3048000" cy="1815882"/>
          </a:xfrm>
          <a:prstGeom prst="rect">
            <a:avLst/>
          </a:prstGeom>
          <a:effectLst>
            <a:outerShdw blurRad="50800" dist="38100" dir="5400000" algn="t"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GB" sz="1400" i="1" dirty="0" err="1">
                <a:solidFill>
                  <a:schemeClr val="tx1"/>
                </a:solidFill>
              </a:rPr>
              <a:t>IoT</a:t>
            </a:r>
            <a:r>
              <a:rPr lang="en-GB" sz="1400" i="1" dirty="0">
                <a:solidFill>
                  <a:schemeClr val="tx1"/>
                </a:solidFill>
              </a:rPr>
              <a:t> refers to any systems of interconnected people, physical objects, and IT platforms, as well as any technology to better build, operate, and manage the physical world via pervasive data collection, smart networking, predictive analytics, and deep optimization.</a:t>
            </a:r>
            <a:endParaRPr lang="en-AU" sz="1400" dirty="0">
              <a:solidFill>
                <a:schemeClr val="tx1"/>
              </a:solidFill>
            </a:endParaRPr>
          </a:p>
        </p:txBody>
      </p:sp>
    </p:spTree>
    <p:extLst>
      <p:ext uri="{BB962C8B-B14F-4D97-AF65-F5344CB8AC3E}">
        <p14:creationId xmlns:p14="http://schemas.microsoft.com/office/powerpoint/2010/main" val="979479161"/>
      </p:ext>
    </p:extLst>
  </p:cSld>
  <p:clrMapOvr>
    <a:masterClrMapping/>
  </p:clrMapOvr>
</p:sld>
</file>

<file path=docProps/app.xml><?xml version="1.0" encoding="utf-8"?>
<Properties xmlns="http://schemas.openxmlformats.org/officeDocument/2006/extended-properties" xmlns:vt="http://schemas.openxmlformats.org/officeDocument/2006/docPropsVTypes">
  <Template/>
  <TotalTime>4081</TotalTime>
  <Words>1549</Words>
  <Application>Microsoft Office PowerPoint</Application>
  <PresentationFormat>On-screen Show (4:3)</PresentationFormat>
  <Paragraphs>171</Paragraphs>
  <Slides>23</Slides>
  <Notes>13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Build, Measure, Learn Using Data to Drive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Framework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Harnessing Bigger Better Data</dc:title>
  <dc:subject>Cisco Live 2016</dc:subject>
  <dc:creator>Ian Oppermann</dc:creator>
  <cp:lastModifiedBy>Robinson, Catherine</cp:lastModifiedBy>
  <cp:revision>15</cp:revision>
  <cp:lastPrinted>1601-01-01T00:00:00Z</cp:lastPrinted>
  <dcterms:created xsi:type="dcterms:W3CDTF">1601-01-01T00:00:00Z</dcterms:created>
  <dcterms:modified xsi:type="dcterms:W3CDTF">2016-03-22T22:37:38Z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Objective-Id">
    <vt:lpwstr>A4759966</vt:lpwstr>
  </property>
  <property fmtid="{D5CDD505-2E9C-101B-9397-08002B2CF9AE}" pid="4" name="Objective-Title">
    <vt:lpwstr>20151017 Slide Pack for th Hackathon Briefing NSW DAC - Hackathon _ Harnessing Big Data V1_1</vt:lpwstr>
  </property>
  <property fmtid="{D5CDD505-2E9C-101B-9397-08002B2CF9AE}" pid="5" name="Objective-Comment">
    <vt:lpwstr>
    </vt:lpwstr>
  </property>
  <property fmtid="{D5CDD505-2E9C-101B-9397-08002B2CF9AE}" pid="6" name="Objective-CreationStamp">
    <vt:filetime>2015-10-18T22:40:58Z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2015-10-19T01:44:58Z</vt:filetime>
  </property>
  <property fmtid="{D5CDD505-2E9C-101B-9397-08002B2CF9AE}" pid="10" name="Objective-ModificationStamp">
    <vt:filetime>2015-10-19T01:45:00Z</vt:filetime>
  </property>
  <property fmtid="{D5CDD505-2E9C-101B-9397-08002B2CF9AE}" pid="11" name="Objective-Owner">
    <vt:lpwstr>Rebecca Want</vt:lpwstr>
  </property>
  <property fmtid="{D5CDD505-2E9C-101B-9397-08002B2CF9AE}" pid="12" name="Objective-Path">
    <vt:lpwstr>Objective Global Folder:Transport for NSW File Plan (For assistance email: tss.infoservices@transport.nsw.gov.au):North West Rail Link Project:NWRL05 Rapid Transit Integration:05.06 Customer Strategy:NWRL - Customer Strategy - Market Research Insights and</vt:lpwstr>
  </property>
  <property fmtid="{D5CDD505-2E9C-101B-9397-08002B2CF9AE}" pid="13" name="Objective-Parent">
    <vt:lpwstr>Data Analytics Centre Project</vt:lpwstr>
  </property>
  <property fmtid="{D5CDD505-2E9C-101B-9397-08002B2CF9AE}" pid="14" name="Objective-State">
    <vt:lpwstr>Published</vt:lpwstr>
  </property>
  <property fmtid="{D5CDD505-2E9C-101B-9397-08002B2CF9AE}" pid="15" name="Objective-Version">
    <vt:lpwstr>1.0</vt:lpwstr>
  </property>
  <property fmtid="{D5CDD505-2E9C-101B-9397-08002B2CF9AE}" pid="16" name="Objective-VersionNumber">
    <vt:i4>2</vt:i4>
  </property>
  <property fmtid="{D5CDD505-2E9C-101B-9397-08002B2CF9AE}" pid="17" name="Objective-VersionComment">
    <vt:lpwstr>Sydney Metro slides added</vt:lpwstr>
  </property>
  <property fmtid="{D5CDD505-2E9C-101B-9397-08002B2CF9AE}" pid="18" name="Objective-FileNumber">
    <vt:lpwstr>
    </vt:lpwstr>
  </property>
  <property fmtid="{D5CDD505-2E9C-101B-9397-08002B2CF9AE}" pid="19" name="Objective-Classification">
    <vt:lpwstr>[Inherited - none]</vt:lpwstr>
  </property>
  <property fmtid="{D5CDD505-2E9C-101B-9397-08002B2CF9AE}" pid="20" name="Objective-Caveats">
    <vt:lpwstr>
    </vt:lpwstr>
  </property>
  <property fmtid="{D5CDD505-2E9C-101B-9397-08002B2CF9AE}" pid="21" name="Objective-Document Type [system]">
    <vt:lpwstr>
    </vt:lpwstr>
  </property>
  <property fmtid="{D5CDD505-2E9C-101B-9397-08002B2CF9AE}" pid="22" name="Objective-Author Name [system]">
    <vt:lpwstr>
    </vt:lpwstr>
  </property>
  <property fmtid="{D5CDD505-2E9C-101B-9397-08002B2CF9AE}" pid="23" name="Objective-Author Date [system]">
    <vt:lpwstr>
    </vt:lpwstr>
  </property>
  <property fmtid="{D5CDD505-2E9C-101B-9397-08002B2CF9AE}" pid="24" name="Objective-Document Description [system]">
    <vt:lpwstr>
    </vt:lpwstr>
  </property>
  <property fmtid="{D5CDD505-2E9C-101B-9397-08002B2CF9AE}" pid="25" name="Objective-Sender's Reference [system]">
    <vt:lpwstr>
    </vt:lpwstr>
  </property>
  <property fmtid="{D5CDD505-2E9C-101B-9397-08002B2CF9AE}" pid="26" name="Objective-Correspondence Type [system]">
    <vt:lpwstr>
    </vt:lpwstr>
  </property>
  <property fmtid="{D5CDD505-2E9C-101B-9397-08002B2CF9AE}" pid="27" name="Objective-Agency/Division Assigned [system]">
    <vt:lpwstr>
    </vt:lpwstr>
  </property>
  <property fmtid="{D5CDD505-2E9C-101B-9397-08002B2CF9AE}" pid="28" name="Objective-Recipient [system]">
    <vt:lpwstr>
    </vt:lpwstr>
  </property>
  <property fmtid="{D5CDD505-2E9C-101B-9397-08002B2CF9AE}" pid="29" name="Objective-TfNSW Response Due Date [system]">
    <vt:lpwstr>
    </vt:lpwstr>
  </property>
  <property fmtid="{D5CDD505-2E9C-101B-9397-08002B2CF9AE}" pid="30" name="Objective-TfNSW Response Sent Date [system]">
    <vt:lpwstr>
    </vt:lpwstr>
  </property>
  <property fmtid="{D5CDD505-2E9C-101B-9397-08002B2CF9AE}" pid="31" name="Objective-Reply to TNSW Due Date [system]">
    <vt:lpwstr>
    </vt:lpwstr>
  </property>
  <property fmtid="{D5CDD505-2E9C-101B-9397-08002B2CF9AE}" pid="32" name="Objective-Reply to TNSW Received Date [system]">
    <vt:lpwstr>
    </vt:lpwstr>
  </property>
</Properties>
</file>