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3"/>
  </p:notesMasterIdLst>
  <p:sldIdLst>
    <p:sldId id="262" r:id="rId2"/>
    <p:sldId id="287" r:id="rId3"/>
    <p:sldId id="307" r:id="rId4"/>
    <p:sldId id="305" r:id="rId5"/>
    <p:sldId id="302" r:id="rId6"/>
    <p:sldId id="296" r:id="rId7"/>
    <p:sldId id="300" r:id="rId8"/>
    <p:sldId id="304" r:id="rId9"/>
    <p:sldId id="309" r:id="rId10"/>
    <p:sldId id="288" r:id="rId11"/>
    <p:sldId id="295" r:id="rId12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90651" autoAdjust="0"/>
  </p:normalViewPr>
  <p:slideViewPr>
    <p:cSldViewPr>
      <p:cViewPr varScale="1">
        <p:scale>
          <a:sx n="98" d="100"/>
          <a:sy n="98" d="100"/>
        </p:scale>
        <p:origin x="-12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1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simple1" qsCatId="simple" csTypeId="urn:microsoft.com/office/officeart/2005/8/colors/colorful1#2" csCatId="colorful" phldr="1"/>
      <dgm:spPr/>
    </dgm:pt>
    <dgm:pt modelId="{8BF61EBC-5EA0-479A-9DC9-A7A42161F640}">
      <dgm:prSet phldrT="[Text]"/>
      <dgm:spPr/>
      <dgm:t>
        <a:bodyPr/>
        <a:lstStyle/>
        <a:p>
          <a:r>
            <a:rPr lang="en-US" dirty="0" smtClean="0"/>
            <a:t>Collection</a:t>
          </a:r>
          <a:endParaRPr lang="en-US" dirty="0"/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/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/>
        </a:p>
      </dgm:t>
    </dgm:pt>
    <dgm:pt modelId="{ABE3A41E-097A-4C8D-B7C3-D8A7563D10B8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/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/>
        </a:p>
      </dgm:t>
    </dgm:pt>
    <dgm:pt modelId="{1DF1BFD0-70A3-493F-91C4-4AA82AB18225}">
      <dgm:prSet phldrT="[Text]"/>
      <dgm:spPr/>
      <dgm:t>
        <a:bodyPr/>
        <a:lstStyle/>
        <a:p>
          <a:r>
            <a:rPr lang="en-US" dirty="0" smtClean="0"/>
            <a:t>Access &amp; Accuracy</a:t>
          </a:r>
          <a:endParaRPr lang="en-US" dirty="0"/>
        </a:p>
      </dgm:t>
    </dgm:pt>
    <dgm:pt modelId="{59DE37B3-6B66-4884-AD47-0CA26F707FA9}" type="parTrans" cxnId="{0937228A-0B66-412E-BECC-946919075F98}">
      <dgm:prSet/>
      <dgm:spPr/>
      <dgm:t>
        <a:bodyPr/>
        <a:lstStyle/>
        <a:p>
          <a:endParaRPr lang="en-US"/>
        </a:p>
      </dgm:t>
    </dgm:pt>
    <dgm:pt modelId="{6D073942-0347-4280-A55E-A7E9CC6C9B19}" type="sibTrans" cxnId="{0937228A-0B66-412E-BECC-946919075F98}">
      <dgm:prSet/>
      <dgm:spPr/>
      <dgm:t>
        <a:bodyPr/>
        <a:lstStyle/>
        <a:p>
          <a:endParaRPr lang="en-US"/>
        </a:p>
      </dgm:t>
    </dgm:pt>
    <dgm:pt modelId="{352C8803-FBD4-4C92-8D24-9FA54C865E5D}">
      <dgm:prSet phldrT="[Text]"/>
      <dgm:spPr/>
      <dgm:t>
        <a:bodyPr/>
        <a:lstStyle/>
        <a:p>
          <a:r>
            <a:rPr lang="en-US" dirty="0" smtClean="0"/>
            <a:t>Use</a:t>
          </a:r>
          <a:endParaRPr lang="en-US" dirty="0"/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/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/>
        </a:p>
      </dgm:t>
    </dgm:pt>
    <dgm:pt modelId="{C8F55438-9501-442F-BB28-ED3CA75BAD59}">
      <dgm:prSet phldrT="[Text]"/>
      <dgm:spPr/>
      <dgm:t>
        <a:bodyPr/>
        <a:lstStyle/>
        <a:p>
          <a:r>
            <a:rPr lang="en-US" dirty="0" smtClean="0"/>
            <a:t>Disclosure</a:t>
          </a:r>
          <a:endParaRPr lang="en-US" dirty="0"/>
        </a:p>
      </dgm:t>
    </dgm:pt>
    <dgm:pt modelId="{6874E213-1792-4FFF-9853-1D2C547F28BA}" type="parTrans" cxnId="{6073BE48-94E2-40D8-BD81-92D161E7A38F}">
      <dgm:prSet/>
      <dgm:spPr/>
      <dgm:t>
        <a:bodyPr/>
        <a:lstStyle/>
        <a:p>
          <a:endParaRPr lang="en-US"/>
        </a:p>
      </dgm:t>
    </dgm:pt>
    <dgm:pt modelId="{C0978D64-2F13-40DA-94BE-DB33A467E607}" type="sibTrans" cxnId="{6073BE48-94E2-40D8-BD81-92D161E7A38F}">
      <dgm:prSet/>
      <dgm:spPr/>
      <dgm:t>
        <a:bodyPr/>
        <a:lstStyle/>
        <a:p>
          <a:endParaRPr lang="en-US"/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5"/>
      <dgm:spPr/>
      <dgm:t>
        <a:bodyPr/>
        <a:lstStyle/>
        <a:p>
          <a:endParaRPr lang="en-US"/>
        </a:p>
      </dgm:t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92174-A354-472C-99CF-5AEB05EFBC37}" type="pres">
      <dgm:prSet presAssocID="{1E7C1A17-28C7-46C9-B407-D896DFDBD3EE}" presName="wedge2" presStyleLbl="node1" presStyleIdx="1" presStyleCnt="5"/>
      <dgm:spPr/>
      <dgm:t>
        <a:bodyPr/>
        <a:lstStyle/>
        <a:p>
          <a:endParaRPr lang="en-AU"/>
        </a:p>
      </dgm:t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79F319D-433F-44CC-8778-A5CF2B321C6A}" type="pres">
      <dgm:prSet presAssocID="{1E7C1A17-28C7-46C9-B407-D896DFDBD3EE}" presName="wedge3" presStyleLbl="node1" presStyleIdx="2" presStyleCnt="5"/>
      <dgm:spPr/>
      <dgm:t>
        <a:bodyPr/>
        <a:lstStyle/>
        <a:p>
          <a:endParaRPr lang="en-US"/>
        </a:p>
      </dgm:t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BE1BD-02CA-4957-BC84-D5AEBD5FB22F}" type="pres">
      <dgm:prSet presAssocID="{1E7C1A17-28C7-46C9-B407-D896DFDBD3EE}" presName="wedge4" presStyleLbl="node1" presStyleIdx="3" presStyleCnt="5"/>
      <dgm:spPr/>
      <dgm:t>
        <a:bodyPr/>
        <a:lstStyle/>
        <a:p>
          <a:endParaRPr lang="en-AU"/>
        </a:p>
      </dgm:t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B0BE55-F8F6-4410-A113-A19F5B3EC5CF}" type="pres">
      <dgm:prSet presAssocID="{1E7C1A17-28C7-46C9-B407-D896DFDBD3EE}" presName="wedge5" presStyleLbl="node1" presStyleIdx="4" presStyleCnt="5"/>
      <dgm:spPr/>
      <dgm:t>
        <a:bodyPr/>
        <a:lstStyle/>
        <a:p>
          <a:endParaRPr lang="en-AU"/>
        </a:p>
      </dgm:t>
    </dgm:pt>
    <dgm:pt modelId="{6FFB8B54-8E9A-40C3-8F8F-DCEE29F273B2}" type="pres">
      <dgm:prSet presAssocID="{1E7C1A17-28C7-46C9-B407-D896DFDBD3EE}" presName="dummy5a" presStyleCnt="0"/>
      <dgm:spPr/>
    </dgm:pt>
    <dgm:pt modelId="{F260682E-0B7D-4931-9E91-05325F2C6DEA}" type="pres">
      <dgm:prSet presAssocID="{1E7C1A17-28C7-46C9-B407-D896DFDBD3EE}" presName="dummy5b" presStyleCnt="0"/>
      <dgm:spPr/>
    </dgm:pt>
    <dgm:pt modelId="{837D8B0C-8485-41C0-BDA9-1EA617010BEE}" type="pres">
      <dgm:prSet presAssocID="{1E7C1A17-28C7-46C9-B407-D896DFDBD3E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E47C4F-47BE-412C-9350-2DECCE14F010}" type="pres">
      <dgm:prSet presAssocID="{85D663D2-6045-4823-9A7F-2B713AA65F22}" presName="arrowWedge1" presStyleLbl="fgSibTrans2D1" presStyleIdx="0" presStyleCnt="5"/>
      <dgm:spPr/>
    </dgm:pt>
    <dgm:pt modelId="{8CB30D33-CCFF-4378-9711-96CC288DF1D2}" type="pres">
      <dgm:prSet presAssocID="{8FA79EA6-0F1C-4591-BBD8-F95592C0540C}" presName="arrowWedge2" presStyleLbl="fgSibTrans2D1" presStyleIdx="1" presStyleCnt="5"/>
      <dgm:spPr>
        <a:solidFill>
          <a:srgbClr val="9BBB59"/>
        </a:solidFill>
      </dgm:spPr>
    </dgm:pt>
    <dgm:pt modelId="{E772AFCF-2B27-4511-9711-954F06A5894F}" type="pres">
      <dgm:prSet presAssocID="{6D073942-0347-4280-A55E-A7E9CC6C9B19}" presName="arrowWedge3" presStyleLbl="fgSibTrans2D1" presStyleIdx="2" presStyleCnt="5"/>
      <dgm:spPr/>
    </dgm:pt>
    <dgm:pt modelId="{3D56FA74-B32F-48A5-A11F-8016F6E6A4D9}" type="pres">
      <dgm:prSet presAssocID="{494C68B2-DE73-40EE-90CA-4A8ACCFBFBAC}" presName="arrowWedge4" presStyleLbl="fgSibTrans2D1" presStyleIdx="3" presStyleCnt="5"/>
      <dgm:spPr/>
    </dgm:pt>
    <dgm:pt modelId="{3630D2DF-1E4C-4053-ADAB-15E50B5452A6}" type="pres">
      <dgm:prSet presAssocID="{C0978D64-2F13-40DA-94BE-DB33A467E607}" presName="arrowWedge5" presStyleLbl="fgSibTrans2D1" presStyleIdx="4" presStyleCnt="5"/>
      <dgm:spPr/>
    </dgm:pt>
  </dgm:ptLst>
  <dgm:cxnLst>
    <dgm:cxn modelId="{23B6E8E9-37F3-499E-B7C1-F9B14AC10B34}" type="presOf" srcId="{8BF61EBC-5EA0-479A-9DC9-A7A42161F640}" destId="{E17C1B4E-2AB4-4386-AD0A-9649AE7D7B43}" srcOrd="1" destOrd="0" presId="urn:microsoft.com/office/officeart/2005/8/layout/cycle8"/>
    <dgm:cxn modelId="{0937228A-0B66-412E-BECC-946919075F98}" srcId="{1E7C1A17-28C7-46C9-B407-D896DFDBD3EE}" destId="{1DF1BFD0-70A3-493F-91C4-4AA82AB18225}" srcOrd="2" destOrd="0" parTransId="{59DE37B3-6B66-4884-AD47-0CA26F707FA9}" sibTransId="{6D073942-0347-4280-A55E-A7E9CC6C9B19}"/>
    <dgm:cxn modelId="{8B26E963-4DFB-4EFA-B8CB-1A5E4103769D}" type="presOf" srcId="{8BF61EBC-5EA0-479A-9DC9-A7A42161F640}" destId="{A2A69236-3344-4835-934F-67A716264300}" srcOrd="0" destOrd="0" presId="urn:microsoft.com/office/officeart/2005/8/layout/cycle8"/>
    <dgm:cxn modelId="{07E6A77F-57DA-4CCE-9274-6013946D9112}" type="presOf" srcId="{ABE3A41E-097A-4C8D-B7C3-D8A7563D10B8}" destId="{993BA0EC-FE41-4819-80A7-FAC97D9DD4E4}" srcOrd="1" destOrd="0" presId="urn:microsoft.com/office/officeart/2005/8/layout/cycle8"/>
    <dgm:cxn modelId="{0799EA64-123F-49AF-9165-6FD0FD4CD4CE}" type="presOf" srcId="{C8F55438-9501-442F-BB28-ED3CA75BAD59}" destId="{9FB0BE55-F8F6-4410-A113-A19F5B3EC5CF}" srcOrd="0" destOrd="0" presId="urn:microsoft.com/office/officeart/2005/8/layout/cycle8"/>
    <dgm:cxn modelId="{62A3D261-A22A-4DFD-A3E7-1625CAAB7546}" type="presOf" srcId="{1DF1BFD0-70A3-493F-91C4-4AA82AB18225}" destId="{C79F319D-433F-44CC-8778-A5CF2B321C6A}" srcOrd="0" destOrd="0" presId="urn:microsoft.com/office/officeart/2005/8/layout/cycle8"/>
    <dgm:cxn modelId="{689F7921-E92A-4482-B3C0-F087B8BAD808}" type="presOf" srcId="{ABE3A41E-097A-4C8D-B7C3-D8A7563D10B8}" destId="{3CC92174-A354-472C-99CF-5AEB05EFBC37}" srcOrd="0" destOrd="0" presId="urn:microsoft.com/office/officeart/2005/8/layout/cycle8"/>
    <dgm:cxn modelId="{6073BE48-94E2-40D8-BD81-92D161E7A38F}" srcId="{1E7C1A17-28C7-46C9-B407-D896DFDBD3EE}" destId="{C8F55438-9501-442F-BB28-ED3CA75BAD59}" srcOrd="4" destOrd="0" parTransId="{6874E213-1792-4FFF-9853-1D2C547F28BA}" sibTransId="{C0978D64-2F13-40DA-94BE-DB33A467E607}"/>
    <dgm:cxn modelId="{F7E8DE68-2002-4243-BE64-E0A418F9D003}" type="presOf" srcId="{1E7C1A17-28C7-46C9-B407-D896DFDBD3EE}" destId="{3F25314C-8D1D-4F47-AFEE-A2FE54A4EE2D}" srcOrd="0" destOrd="0" presId="urn:microsoft.com/office/officeart/2005/8/layout/cycle8"/>
    <dgm:cxn modelId="{1423D938-82AA-4922-838B-75E8430CD284}" type="presOf" srcId="{1DF1BFD0-70A3-493F-91C4-4AA82AB18225}" destId="{D0B0A5CE-7718-4A2E-9FE3-A4C352297145}" srcOrd="1" destOrd="0" presId="urn:microsoft.com/office/officeart/2005/8/layout/cycle8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49B27388-2757-4627-AA77-8EF074232E6B}" type="presOf" srcId="{C8F55438-9501-442F-BB28-ED3CA75BAD59}" destId="{837D8B0C-8485-41C0-BDA9-1EA617010BEE}" srcOrd="1" destOrd="0" presId="urn:microsoft.com/office/officeart/2005/8/layout/cycle8"/>
    <dgm:cxn modelId="{EFBFA283-6341-4157-A1C4-2D36E85F97CA}" type="presOf" srcId="{352C8803-FBD4-4C92-8D24-9FA54C865E5D}" destId="{CAE12BC5-6C4B-44C6-8256-E50B73FB4DFE}" srcOrd="1" destOrd="0" presId="urn:microsoft.com/office/officeart/2005/8/layout/cycle8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6FF02D8E-888A-4EE0-9C87-5A8D43D855C0}" type="presOf" srcId="{352C8803-FBD4-4C92-8D24-9FA54C865E5D}" destId="{CF3BE1BD-02CA-4957-BC84-D5AEBD5FB22F}" srcOrd="0" destOrd="0" presId="urn:microsoft.com/office/officeart/2005/8/layout/cycle8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6CB85B0E-9EA8-43FE-917B-FC0A54D904D4}" type="presParOf" srcId="{3F25314C-8D1D-4F47-AFEE-A2FE54A4EE2D}" destId="{A2A69236-3344-4835-934F-67A716264300}" srcOrd="0" destOrd="0" presId="urn:microsoft.com/office/officeart/2005/8/layout/cycle8"/>
    <dgm:cxn modelId="{3EC8E389-069E-4BAF-B922-650A265F2F09}" type="presParOf" srcId="{3F25314C-8D1D-4F47-AFEE-A2FE54A4EE2D}" destId="{A0AFEC0E-1C23-4B4E-B44D-F24D0660F995}" srcOrd="1" destOrd="0" presId="urn:microsoft.com/office/officeart/2005/8/layout/cycle8"/>
    <dgm:cxn modelId="{B6F772F3-F23D-413B-B2F1-D5EAED072AD9}" type="presParOf" srcId="{3F25314C-8D1D-4F47-AFEE-A2FE54A4EE2D}" destId="{3840BA7E-151A-48B3-A686-B449AA184AE9}" srcOrd="2" destOrd="0" presId="urn:microsoft.com/office/officeart/2005/8/layout/cycle8"/>
    <dgm:cxn modelId="{A866A56F-F5DE-4432-B5B8-F115FBF06520}" type="presParOf" srcId="{3F25314C-8D1D-4F47-AFEE-A2FE54A4EE2D}" destId="{E17C1B4E-2AB4-4386-AD0A-9649AE7D7B43}" srcOrd="3" destOrd="0" presId="urn:microsoft.com/office/officeart/2005/8/layout/cycle8"/>
    <dgm:cxn modelId="{B4F53179-7822-48AE-83B5-80CAB645739F}" type="presParOf" srcId="{3F25314C-8D1D-4F47-AFEE-A2FE54A4EE2D}" destId="{3CC92174-A354-472C-99CF-5AEB05EFBC37}" srcOrd="4" destOrd="0" presId="urn:microsoft.com/office/officeart/2005/8/layout/cycle8"/>
    <dgm:cxn modelId="{184D062B-445E-4E64-BB1F-5B6D48B89280}" type="presParOf" srcId="{3F25314C-8D1D-4F47-AFEE-A2FE54A4EE2D}" destId="{9411DA1E-4A28-4BF8-8060-D1307B7CC029}" srcOrd="5" destOrd="0" presId="urn:microsoft.com/office/officeart/2005/8/layout/cycle8"/>
    <dgm:cxn modelId="{178AE087-BB2E-44AC-BF77-345BA95D77AF}" type="presParOf" srcId="{3F25314C-8D1D-4F47-AFEE-A2FE54A4EE2D}" destId="{CA4062B6-8028-45A9-8606-DFD70F54A8B0}" srcOrd="6" destOrd="0" presId="urn:microsoft.com/office/officeart/2005/8/layout/cycle8"/>
    <dgm:cxn modelId="{9A7D2960-7FE7-4373-BFA4-525B43504F90}" type="presParOf" srcId="{3F25314C-8D1D-4F47-AFEE-A2FE54A4EE2D}" destId="{993BA0EC-FE41-4819-80A7-FAC97D9DD4E4}" srcOrd="7" destOrd="0" presId="urn:microsoft.com/office/officeart/2005/8/layout/cycle8"/>
    <dgm:cxn modelId="{94752DE6-ECB8-4268-B59C-F5DF84289D36}" type="presParOf" srcId="{3F25314C-8D1D-4F47-AFEE-A2FE54A4EE2D}" destId="{C79F319D-433F-44CC-8778-A5CF2B321C6A}" srcOrd="8" destOrd="0" presId="urn:microsoft.com/office/officeart/2005/8/layout/cycle8"/>
    <dgm:cxn modelId="{35FEF0FC-2241-47E8-B1E8-9C93076D2CA6}" type="presParOf" srcId="{3F25314C-8D1D-4F47-AFEE-A2FE54A4EE2D}" destId="{AFCA3CDA-CBE1-4BEC-BA84-4E47B3F6D70E}" srcOrd="9" destOrd="0" presId="urn:microsoft.com/office/officeart/2005/8/layout/cycle8"/>
    <dgm:cxn modelId="{E2269F3C-F751-4F0D-B952-69289B4F88E8}" type="presParOf" srcId="{3F25314C-8D1D-4F47-AFEE-A2FE54A4EE2D}" destId="{A29C620C-154C-46DD-BDF0-0CE567FD483F}" srcOrd="10" destOrd="0" presId="urn:microsoft.com/office/officeart/2005/8/layout/cycle8"/>
    <dgm:cxn modelId="{7CC1C7A4-8FC7-4F3C-A834-30674DA48DA3}" type="presParOf" srcId="{3F25314C-8D1D-4F47-AFEE-A2FE54A4EE2D}" destId="{D0B0A5CE-7718-4A2E-9FE3-A4C352297145}" srcOrd="11" destOrd="0" presId="urn:microsoft.com/office/officeart/2005/8/layout/cycle8"/>
    <dgm:cxn modelId="{D2A004AB-F0BF-4353-80F2-87F5974140E1}" type="presParOf" srcId="{3F25314C-8D1D-4F47-AFEE-A2FE54A4EE2D}" destId="{CF3BE1BD-02CA-4957-BC84-D5AEBD5FB22F}" srcOrd="12" destOrd="0" presId="urn:microsoft.com/office/officeart/2005/8/layout/cycle8"/>
    <dgm:cxn modelId="{B62B0560-A4D4-4859-A1AC-45FD06C24C9A}" type="presParOf" srcId="{3F25314C-8D1D-4F47-AFEE-A2FE54A4EE2D}" destId="{EC5DD7AD-ABFF-42EC-A0BC-5C86DF84490D}" srcOrd="13" destOrd="0" presId="urn:microsoft.com/office/officeart/2005/8/layout/cycle8"/>
    <dgm:cxn modelId="{113F17EA-4ED9-43E0-8DA1-DA6B02CB582F}" type="presParOf" srcId="{3F25314C-8D1D-4F47-AFEE-A2FE54A4EE2D}" destId="{77860C45-5C09-4F99-8510-A34D16D4A6E8}" srcOrd="14" destOrd="0" presId="urn:microsoft.com/office/officeart/2005/8/layout/cycle8"/>
    <dgm:cxn modelId="{6E023113-3546-4259-8A82-80450DD4CB8F}" type="presParOf" srcId="{3F25314C-8D1D-4F47-AFEE-A2FE54A4EE2D}" destId="{CAE12BC5-6C4B-44C6-8256-E50B73FB4DFE}" srcOrd="15" destOrd="0" presId="urn:microsoft.com/office/officeart/2005/8/layout/cycle8"/>
    <dgm:cxn modelId="{3576A5CB-682C-4621-B64A-CD6F774469E5}" type="presParOf" srcId="{3F25314C-8D1D-4F47-AFEE-A2FE54A4EE2D}" destId="{9FB0BE55-F8F6-4410-A113-A19F5B3EC5CF}" srcOrd="16" destOrd="0" presId="urn:microsoft.com/office/officeart/2005/8/layout/cycle8"/>
    <dgm:cxn modelId="{FCDB24C0-0EEF-4F06-BA52-70A975E98376}" type="presParOf" srcId="{3F25314C-8D1D-4F47-AFEE-A2FE54A4EE2D}" destId="{6FFB8B54-8E9A-40C3-8F8F-DCEE29F273B2}" srcOrd="17" destOrd="0" presId="urn:microsoft.com/office/officeart/2005/8/layout/cycle8"/>
    <dgm:cxn modelId="{07371862-6C72-4DB2-B6CD-26F012BA3F80}" type="presParOf" srcId="{3F25314C-8D1D-4F47-AFEE-A2FE54A4EE2D}" destId="{F260682E-0B7D-4931-9E91-05325F2C6DEA}" srcOrd="18" destOrd="0" presId="urn:microsoft.com/office/officeart/2005/8/layout/cycle8"/>
    <dgm:cxn modelId="{059C9997-6FD6-4CD6-A0A0-42D8ED9AEEE1}" type="presParOf" srcId="{3F25314C-8D1D-4F47-AFEE-A2FE54A4EE2D}" destId="{837D8B0C-8485-41C0-BDA9-1EA617010BEE}" srcOrd="19" destOrd="0" presId="urn:microsoft.com/office/officeart/2005/8/layout/cycle8"/>
    <dgm:cxn modelId="{9EDC4779-A28E-4489-8957-5B33160E007F}" type="presParOf" srcId="{3F25314C-8D1D-4F47-AFEE-A2FE54A4EE2D}" destId="{97E47C4F-47BE-412C-9350-2DECCE14F010}" srcOrd="20" destOrd="0" presId="urn:microsoft.com/office/officeart/2005/8/layout/cycle8"/>
    <dgm:cxn modelId="{D15D2EF6-3348-4F53-A949-5D4452508712}" type="presParOf" srcId="{3F25314C-8D1D-4F47-AFEE-A2FE54A4EE2D}" destId="{8CB30D33-CCFF-4378-9711-96CC288DF1D2}" srcOrd="21" destOrd="0" presId="urn:microsoft.com/office/officeart/2005/8/layout/cycle8"/>
    <dgm:cxn modelId="{BDC61BD9-8DD7-4A22-B37E-017B7D7818E3}" type="presParOf" srcId="{3F25314C-8D1D-4F47-AFEE-A2FE54A4EE2D}" destId="{E772AFCF-2B27-4511-9711-954F06A5894F}" srcOrd="22" destOrd="0" presId="urn:microsoft.com/office/officeart/2005/8/layout/cycle8"/>
    <dgm:cxn modelId="{B0E95FD2-FA00-477C-9E4F-8FAF1DF2C652}" type="presParOf" srcId="{3F25314C-8D1D-4F47-AFEE-A2FE54A4EE2D}" destId="{3D56FA74-B32F-48A5-A11F-8016F6E6A4D9}" srcOrd="23" destOrd="0" presId="urn:microsoft.com/office/officeart/2005/8/layout/cycle8"/>
    <dgm:cxn modelId="{6C5B5609-E5E7-4784-9B74-F51744017428}" type="presParOf" srcId="{3F25314C-8D1D-4F47-AFEE-A2FE54A4EE2D}" destId="{3630D2DF-1E4C-4053-ADAB-15E50B5452A6}" srcOrd="24" destOrd="0" presId="urn:microsoft.com/office/officeart/2005/8/layout/cycle8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9236-3344-4835-934F-67A716264300}">
      <dsp:nvSpPr>
        <dsp:cNvPr id="0" name=""/>
        <dsp:cNvSpPr/>
      </dsp:nvSpPr>
      <dsp:spPr>
        <a:xfrm>
          <a:off x="1040507" y="164338"/>
          <a:ext cx="2230112" cy="2230112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Collection</a:t>
          </a:r>
          <a:endParaRPr lang="en-US" sz="1200" kern="1200" dirty="0"/>
        </a:p>
      </dsp:txBody>
      <dsp:txXfrm>
        <a:off x="2203882" y="539209"/>
        <a:ext cx="716821" cy="477881"/>
      </dsp:txXfrm>
    </dsp:sp>
    <dsp:sp modelId="{3CC92174-A354-472C-99CF-5AEB05EFBC37}">
      <dsp:nvSpPr>
        <dsp:cNvPr id="0" name=""/>
        <dsp:cNvSpPr/>
      </dsp:nvSpPr>
      <dsp:spPr>
        <a:xfrm>
          <a:off x="1059622" y="223807"/>
          <a:ext cx="2230112" cy="2230112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Storage</a:t>
          </a:r>
          <a:endParaRPr lang="en-US" sz="1200" kern="1200" dirty="0"/>
        </a:p>
      </dsp:txBody>
      <dsp:txXfrm>
        <a:off x="2495921" y="1242756"/>
        <a:ext cx="663724" cy="530979"/>
      </dsp:txXfrm>
    </dsp:sp>
    <dsp:sp modelId="{C79F319D-433F-44CC-8778-A5CF2B321C6A}">
      <dsp:nvSpPr>
        <dsp:cNvPr id="0" name=""/>
        <dsp:cNvSpPr/>
      </dsp:nvSpPr>
      <dsp:spPr>
        <a:xfrm>
          <a:off x="1009179" y="260445"/>
          <a:ext cx="2230112" cy="2230112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Access &amp; Accuracy</a:t>
          </a:r>
          <a:endParaRPr lang="en-US" sz="1200" kern="1200" dirty="0"/>
        </a:p>
      </dsp:txBody>
      <dsp:txXfrm>
        <a:off x="1805648" y="1826833"/>
        <a:ext cx="637175" cy="584077"/>
      </dsp:txXfrm>
    </dsp:sp>
    <dsp:sp modelId="{CF3BE1BD-02CA-4957-BC84-D5AEBD5FB22F}">
      <dsp:nvSpPr>
        <dsp:cNvPr id="0" name=""/>
        <dsp:cNvSpPr/>
      </dsp:nvSpPr>
      <dsp:spPr>
        <a:xfrm>
          <a:off x="958736" y="223807"/>
          <a:ext cx="2230112" cy="2230112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Use</a:t>
          </a:r>
          <a:endParaRPr lang="en-US" sz="1200" kern="1200" dirty="0"/>
        </a:p>
      </dsp:txBody>
      <dsp:txXfrm>
        <a:off x="1088826" y="1242756"/>
        <a:ext cx="663724" cy="530979"/>
      </dsp:txXfrm>
    </dsp:sp>
    <dsp:sp modelId="{9FB0BE55-F8F6-4410-A113-A19F5B3EC5CF}">
      <dsp:nvSpPr>
        <dsp:cNvPr id="0" name=""/>
        <dsp:cNvSpPr/>
      </dsp:nvSpPr>
      <dsp:spPr>
        <a:xfrm>
          <a:off x="977851" y="164338"/>
          <a:ext cx="2230112" cy="2230112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Disclosure</a:t>
          </a:r>
          <a:endParaRPr lang="en-US" sz="1200" kern="1200" dirty="0"/>
        </a:p>
      </dsp:txBody>
      <dsp:txXfrm>
        <a:off x="1327767" y="539209"/>
        <a:ext cx="716821" cy="477881"/>
      </dsp:txXfrm>
    </dsp:sp>
    <dsp:sp modelId="{97E47C4F-47BE-412C-9350-2DECCE14F010}">
      <dsp:nvSpPr>
        <dsp:cNvPr id="0" name=""/>
        <dsp:cNvSpPr/>
      </dsp:nvSpPr>
      <dsp:spPr>
        <a:xfrm>
          <a:off x="902347" y="26283"/>
          <a:ext cx="2506221" cy="250622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30D33-CCFF-4378-9711-96CC288DF1D2}">
      <dsp:nvSpPr>
        <dsp:cNvPr id="0" name=""/>
        <dsp:cNvSpPr/>
      </dsp:nvSpPr>
      <dsp:spPr>
        <a:xfrm>
          <a:off x="921722" y="85733"/>
          <a:ext cx="2506221" cy="250622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9BBB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2AFCF-2B27-4511-9711-954F06A5894F}">
      <dsp:nvSpPr>
        <dsp:cNvPr id="0" name=""/>
        <dsp:cNvSpPr/>
      </dsp:nvSpPr>
      <dsp:spPr>
        <a:xfrm>
          <a:off x="871125" y="122483"/>
          <a:ext cx="2506221" cy="250622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6FA74-B32F-48A5-A11F-8016F6E6A4D9}">
      <dsp:nvSpPr>
        <dsp:cNvPr id="0" name=""/>
        <dsp:cNvSpPr/>
      </dsp:nvSpPr>
      <dsp:spPr>
        <a:xfrm>
          <a:off x="820527" y="85733"/>
          <a:ext cx="2506221" cy="250622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0D2DF-1E4C-4053-ADAB-15E50B5452A6}">
      <dsp:nvSpPr>
        <dsp:cNvPr id="0" name=""/>
        <dsp:cNvSpPr/>
      </dsp:nvSpPr>
      <dsp:spPr>
        <a:xfrm>
          <a:off x="839902" y="26283"/>
          <a:ext cx="2506221" cy="250622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750" y="4714875"/>
            <a:ext cx="6310313" cy="5316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b="1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921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921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921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921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921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92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92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92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92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B66AC-698D-4BDC-A44E-925CA91D60FE}" type="slidenum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64308-787D-4A8F-8CD9-52E58760A0FC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B6C9E1-66CB-4932-998F-6DA100AA5E19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9209E-98A2-4A9C-BD7C-4D6E48C73D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AU" sz="1000" dirty="0" smtClean="0">
                <a:latin typeface="Arial" charset="0"/>
                <a:ea typeface="ＭＳ Ｐゴシック" pitchFamily="34" charset="-128"/>
                <a:cs typeface="Arial" charset="0"/>
              </a:rPr>
              <a:t>For example each of these NSW Acts have provisions for the release or sharing of information. </a:t>
            </a:r>
          </a:p>
          <a:p>
            <a:endParaRPr lang="en-AU" sz="10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AU" sz="1000" dirty="0" smtClean="0">
                <a:latin typeface="Arial" charset="0"/>
                <a:ea typeface="ＭＳ Ｐゴシック" pitchFamily="34" charset="-128"/>
                <a:cs typeface="Arial" charset="0"/>
              </a:rPr>
              <a:t>I will also note the Commonwealth Privacy Act for completeness as there are there are provisions for the sharing  of information with Commonwealth agencies.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E285F-0265-4C8F-AD20-1CBB94D986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  <a:defRPr/>
            </a:pPr>
            <a:endParaRPr lang="en-A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E5FB5-75DD-4523-BBDE-3A99BA7BC7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A42344-7CC3-4EB3-9488-2B5F04726D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7F6BC9-2D02-4C2E-BC6E-4127BA74CE47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 sz="1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2D494-28D0-40F3-AE6A-E0FEF5CB99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987F04-328D-4A04-94B6-684B7C80E4A7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z="10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1A2A6-EB87-4DC7-9453-6110B4D86872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330" y="2573868"/>
            <a:ext cx="7772400" cy="1470025"/>
          </a:xfrm>
        </p:spPr>
        <p:txBody>
          <a:bodyPr>
            <a:noAutofit/>
          </a:bodyPr>
          <a:lstStyle>
            <a:lvl1pPr>
              <a:defRPr sz="4800" b="0" i="0">
                <a:solidFill>
                  <a:srgbClr val="00A2D5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89C1-3D99-419F-803D-4F35F884C81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28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66863" y="1141413"/>
            <a:ext cx="7577137" cy="1587"/>
          </a:xfrm>
          <a:prstGeom prst="line">
            <a:avLst/>
          </a:prstGeom>
          <a:ln>
            <a:solidFill>
              <a:srgbClr val="008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3" y="1"/>
            <a:ext cx="7119937" cy="1143000"/>
          </a:xfrm>
        </p:spPr>
        <p:txBody>
          <a:bodyPr/>
          <a:lstStyle>
            <a:lvl1pPr>
              <a:defRPr b="0" i="0"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66863" y="1384300"/>
            <a:ext cx="7119937" cy="4065588"/>
          </a:xfrm>
        </p:spPr>
        <p:txBody>
          <a:bodyPr/>
          <a:lstStyle>
            <a:lvl1pPr>
              <a:buNone/>
              <a:defRPr sz="1800" b="0" i="0">
                <a:solidFill>
                  <a:srgbClr val="174772"/>
                </a:solidFill>
                <a:latin typeface="Arial"/>
                <a:cs typeface="Arial"/>
              </a:defRPr>
            </a:lvl1pPr>
            <a:lvl2pPr marL="361920" indent="-361920">
              <a:buFont typeface="Arial"/>
              <a:buChar char="•"/>
              <a:defRPr sz="1800" b="0" i="0">
                <a:solidFill>
                  <a:srgbClr val="174772"/>
                </a:solidFill>
                <a:latin typeface="Arial"/>
                <a:cs typeface="Arial"/>
              </a:defRPr>
            </a:lvl2pPr>
            <a:lvl3pPr marL="717490" indent="-355571">
              <a:buFont typeface="Lucida Grande"/>
              <a:buChar char="–"/>
              <a:defRPr sz="1800" b="0" i="0">
                <a:solidFill>
                  <a:srgbClr val="174772"/>
                </a:solidFill>
                <a:latin typeface="Arial"/>
                <a:cs typeface="Arial"/>
              </a:defRPr>
            </a:lvl3pPr>
            <a:lvl4pPr marL="1079409" indent="-361920">
              <a:buFont typeface="Arial"/>
              <a:buChar char="•"/>
              <a:defRPr sz="1800" b="0" i="0">
                <a:solidFill>
                  <a:srgbClr val="174772"/>
                </a:solidFill>
                <a:latin typeface="Arial"/>
                <a:cs typeface="Arial"/>
              </a:defRPr>
            </a:lvl4pPr>
            <a:lvl5pPr marL="0" indent="0">
              <a:buNone/>
              <a:defRPr sz="1400" b="0" i="0">
                <a:solidFill>
                  <a:srgbClr val="17477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4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330" y="2573868"/>
            <a:ext cx="7772400" cy="1470025"/>
          </a:xfrm>
        </p:spPr>
        <p:txBody>
          <a:bodyPr>
            <a:noAutofit/>
          </a:bodyPr>
          <a:lstStyle>
            <a:lvl1pPr>
              <a:defRPr sz="4800" b="0" i="0">
                <a:solidFill>
                  <a:srgbClr val="00A2D5"/>
                </a:solidFill>
                <a:latin typeface="Arial Bold"/>
                <a:cs typeface="Arial Bold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5E15-D50A-4137-BB23-32705400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4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1760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6863" y="2903538"/>
            <a:ext cx="82296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336FC7-F405-4C3C-AD09-F4AEC6E2F9D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A2D5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pitchFamily="34" charset="-128"/>
          <a:cs typeface="ＭＳ Ｐゴシック" charset="-128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pitchFamily="34" charset="-128"/>
          <a:cs typeface="ＭＳ Ｐゴシック" charset="-128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pitchFamily="34" charset="-128"/>
          <a:cs typeface="ＭＳ Ｐゴシック" charset="-128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pitchFamily="34" charset="-128"/>
          <a:cs typeface="ＭＳ Ｐゴシック" charset="-128"/>
        </a:defRPr>
      </a:lvl5pPr>
      <a:lvl6pPr marL="457162" algn="l" defTabSz="457162" rtl="0" eaLnBrk="1" fontAlgn="base" hangingPunct="1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23" algn="l" defTabSz="457162" rtl="0" eaLnBrk="1" fontAlgn="base" hangingPunct="1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484" algn="l" defTabSz="457162" rtl="0" eaLnBrk="1" fontAlgn="base" hangingPunct="1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646" algn="l" defTabSz="457162" rtl="0" eaLnBrk="1" fontAlgn="base" hangingPunct="1">
        <a:spcBef>
          <a:spcPct val="0"/>
        </a:spcBef>
        <a:spcAft>
          <a:spcPct val="0"/>
        </a:spcAft>
        <a:defRPr sz="3200">
          <a:solidFill>
            <a:srgbClr val="00A2D5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A2D5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A2D5"/>
          </a:solidFill>
          <a:latin typeface="+mn-lt"/>
          <a:ea typeface="ＭＳ Ｐゴシック" pitchFamily="34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A2D5"/>
          </a:solidFill>
          <a:latin typeface="+mn-lt"/>
          <a:ea typeface="ＭＳ Ｐゴシック" pitchFamily="34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A2D5"/>
          </a:solidFill>
          <a:latin typeface="+mn-lt"/>
          <a:ea typeface="ＭＳ Ｐゴシック" pitchFamily="34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00A2D5"/>
          </a:solidFill>
          <a:latin typeface="+mn-lt"/>
          <a:ea typeface="ＭＳ Ｐゴシック" pitchFamily="34" charset="-128"/>
          <a:cs typeface="+mn-cs"/>
        </a:defRPr>
      </a:lvl5pPr>
      <a:lvl6pPr marL="2514388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45716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3" algn="l" defTabSz="457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4213" y="2606675"/>
            <a:ext cx="7956550" cy="1470025"/>
          </a:xfrm>
        </p:spPr>
        <p:txBody>
          <a:bodyPr/>
          <a:lstStyle/>
          <a:p>
            <a:pPr eaLnBrk="1" hangingPunct="1"/>
            <a:r>
              <a:rPr lang="en-AU" sz="4000" b="1" i="1" dirty="0" smtClean="0">
                <a:latin typeface="Arial" charset="0"/>
                <a:cs typeface="Arial" charset="0"/>
              </a:rPr>
              <a:t/>
            </a:r>
            <a:br>
              <a:rPr lang="en-AU" sz="4000" b="1" i="1" dirty="0" smtClean="0">
                <a:latin typeface="Arial" charset="0"/>
                <a:cs typeface="Arial" charset="0"/>
              </a:rPr>
            </a:br>
            <a:r>
              <a:rPr lang="en-AU" sz="4000" b="1" i="1" dirty="0" smtClean="0">
                <a:latin typeface="Arial" charset="0"/>
                <a:cs typeface="Arial" charset="0"/>
              </a:rPr>
              <a:t/>
            </a:r>
            <a:br>
              <a:rPr lang="en-AU" sz="4000" b="1" i="1" dirty="0" smtClean="0">
                <a:latin typeface="Arial" charset="0"/>
                <a:cs typeface="Arial" charset="0"/>
              </a:rPr>
            </a:br>
            <a:r>
              <a:rPr lang="en-AU" sz="2800" b="1" i="1" dirty="0" smtClean="0">
                <a:latin typeface="Arial" charset="0"/>
                <a:cs typeface="Arial" charset="0"/>
              </a:rPr>
              <a:t/>
            </a:r>
            <a:br>
              <a:rPr lang="en-AU" sz="2800" b="1" i="1" dirty="0" smtClean="0">
                <a:latin typeface="Arial" charset="0"/>
                <a:cs typeface="Arial" charset="0"/>
              </a:rPr>
            </a:br>
            <a:r>
              <a:rPr lang="en-AU" sz="2800" b="1" i="1" dirty="0" smtClean="0">
                <a:latin typeface="Arial" charset="0"/>
                <a:cs typeface="Arial" charset="0"/>
              </a:rPr>
              <a:t/>
            </a:r>
            <a:br>
              <a:rPr lang="en-AU" sz="2800" b="1" i="1" dirty="0" smtClean="0">
                <a:latin typeface="Arial" charset="0"/>
                <a:cs typeface="Arial" charset="0"/>
              </a:rPr>
            </a:br>
            <a:r>
              <a:rPr lang="en-AU" sz="2800" i="1" dirty="0" smtClean="0">
                <a:latin typeface="Arial Rounded MT Bold" pitchFamily="34" charset="0"/>
                <a:cs typeface="Arial" charset="0"/>
              </a:rPr>
              <a:t>Record Keeping and Privacy Governance </a:t>
            </a:r>
            <a:r>
              <a:rPr lang="en-AU" sz="4000" i="1" dirty="0" smtClean="0">
                <a:latin typeface="Arial Rounded MT Bold" pitchFamily="34" charset="0"/>
                <a:cs typeface="Arial" charset="0"/>
              </a:rPr>
              <a:t/>
            </a:r>
            <a:br>
              <a:rPr lang="en-AU" sz="4000" i="1" dirty="0" smtClean="0">
                <a:latin typeface="Arial Rounded MT Bold" pitchFamily="34" charset="0"/>
                <a:cs typeface="Arial" charset="0"/>
              </a:rPr>
            </a:br>
            <a:r>
              <a:rPr lang="en-AU" sz="2000" i="1" dirty="0" smtClean="0">
                <a:latin typeface="Arial Rounded MT Bold" pitchFamily="34" charset="0"/>
                <a:cs typeface="Arial" charset="0"/>
              </a:rPr>
              <a:t>Record Keepers Workshop, 22 March 2016</a:t>
            </a:r>
            <a:br>
              <a:rPr lang="en-AU" sz="2000" i="1" dirty="0" smtClean="0">
                <a:latin typeface="Arial Rounded MT Bold" pitchFamily="34" charset="0"/>
                <a:cs typeface="Arial" charset="0"/>
              </a:rPr>
            </a:br>
            <a:r>
              <a:rPr lang="en-AU" sz="2000" b="1" i="1" dirty="0" smtClean="0">
                <a:latin typeface="Arial" charset="0"/>
                <a:cs typeface="Arial" charset="0"/>
              </a:rPr>
              <a:t/>
            </a:r>
            <a:br>
              <a:rPr lang="en-AU" sz="2000" b="1" i="1" dirty="0" smtClean="0">
                <a:latin typeface="Arial" charset="0"/>
                <a:cs typeface="Arial" charset="0"/>
              </a:rPr>
            </a:br>
            <a:r>
              <a:rPr lang="en-AU" sz="4000" b="1" i="1" dirty="0" smtClean="0">
                <a:latin typeface="Arial" charset="0"/>
                <a:cs typeface="Arial" charset="0"/>
              </a:rPr>
              <a:t/>
            </a:r>
            <a:br>
              <a:rPr lang="en-AU" sz="4000" b="1" i="1" dirty="0" smtClean="0">
                <a:latin typeface="Arial" charset="0"/>
                <a:cs typeface="Arial" charset="0"/>
              </a:rPr>
            </a:br>
            <a:r>
              <a:rPr lang="en-AU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Dr Elizabeth Coombs</a:t>
            </a:r>
            <a:br>
              <a:rPr lang="en-AU" sz="22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A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NSW Privacy Commissioner</a:t>
            </a:r>
            <a:br>
              <a:rPr lang="en-AU" sz="2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AU" sz="2200" b="1" dirty="0" smtClean="0">
                <a:latin typeface="Arial" charset="0"/>
                <a:cs typeface="Arial" charset="0"/>
              </a:rPr>
              <a:t/>
            </a:r>
            <a:br>
              <a:rPr lang="en-AU" sz="2200" b="1" dirty="0" smtClean="0">
                <a:latin typeface="Arial" charset="0"/>
                <a:cs typeface="Arial" charset="0"/>
              </a:rPr>
            </a:br>
            <a:endParaRPr lang="en-US" sz="2200" dirty="0" smtClean="0">
              <a:latin typeface="Arial" charset="0"/>
              <a:cs typeface="Arial" charset="0"/>
            </a:endParaRPr>
          </a:p>
        </p:txBody>
      </p:sp>
      <p:pic>
        <p:nvPicPr>
          <p:cNvPr id="4099" name="Picture 3" descr="S:\Shared\AA New Structure\Policy and Good Practice\Communications\ipc\ipc branded files\ipc logos\IPC_Logo_landscape_hi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61" y="188640"/>
            <a:ext cx="2016224" cy="10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 txBox="1">
            <a:spLocks/>
          </p:cNvSpPr>
          <p:nvPr/>
        </p:nvSpPr>
        <p:spPr bwMode="auto">
          <a:xfrm>
            <a:off x="1566863" y="0"/>
            <a:ext cx="7119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b"/>
          <a:lstStyle>
            <a:lvl1pPr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556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AU" altLang="en-US" sz="2400">
                <a:solidFill>
                  <a:srgbClr val="00A2D5"/>
                </a:solidFill>
                <a:latin typeface="Arial Rounded MT Bold" pitchFamily="34" charset="0"/>
                <a:ea typeface="ＭＳ Ｐゴシック" pitchFamily="34" charset="-128"/>
                <a:cs typeface="Arial Bold" pitchFamily="34" charset="0"/>
              </a:rPr>
              <a:t>Questions</a:t>
            </a:r>
          </a:p>
        </p:txBody>
      </p:sp>
      <p:sp>
        <p:nvSpPr>
          <p:cNvPr id="5" name="Oval 4"/>
          <p:cNvSpPr/>
          <p:nvPr/>
        </p:nvSpPr>
        <p:spPr>
          <a:xfrm>
            <a:off x="2484438" y="2139950"/>
            <a:ext cx="1871662" cy="18716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600" dirty="0"/>
              <a:t>?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 rot="20473271">
            <a:off x="3995738" y="2932113"/>
            <a:ext cx="1871662" cy="18716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600" dirty="0"/>
              <a:t>?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 rot="1005197">
            <a:off x="5435600" y="2133600"/>
            <a:ext cx="1873250" cy="18716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sz="9600" dirty="0"/>
              <a:t>?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66863" y="0"/>
            <a:ext cx="7119937" cy="1143000"/>
          </a:xfrm>
        </p:spPr>
        <p:txBody>
          <a:bodyPr anchor="b"/>
          <a:lstStyle/>
          <a:p>
            <a:r>
              <a:rPr lang="en-AU" altLang="en-US" sz="2000" smtClean="0">
                <a:latin typeface="Arial Rounded MT Bold" pitchFamily="34" charset="0"/>
                <a:cs typeface="Arial Bold" pitchFamily="34" charset="0"/>
              </a:rPr>
              <a:t/>
            </a:r>
            <a:br>
              <a:rPr lang="en-AU" altLang="en-US" sz="2000" smtClean="0">
                <a:latin typeface="Arial Rounded MT Bold" pitchFamily="34" charset="0"/>
                <a:cs typeface="Arial Bold" pitchFamily="34" charset="0"/>
              </a:rPr>
            </a:br>
            <a:r>
              <a:rPr lang="en-AU" altLang="en-US" sz="2000" smtClean="0">
                <a:latin typeface="Arial Rounded MT Bold" pitchFamily="34" charset="0"/>
                <a:cs typeface="Arial Bold" pitchFamily="34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66863" y="1384300"/>
            <a:ext cx="7119937" cy="3482975"/>
          </a:xfrm>
        </p:spPr>
        <p:txBody>
          <a:bodyPr anchor="ctr"/>
          <a:lstStyle/>
          <a:p>
            <a:pPr eaLnBrk="1" fontAlgn="auto" hangingPunct="1">
              <a:spcAft>
                <a:spcPts val="1800"/>
              </a:spcAft>
              <a:tabLst>
                <a:tab pos="990600" algn="l"/>
                <a:tab pos="1524000" algn="l"/>
              </a:tabLst>
              <a:defRPr/>
            </a:pPr>
            <a:endParaRPr lang="en-AU" sz="1600" b="1" dirty="0" smtClean="0">
              <a:solidFill>
                <a:srgbClr val="37609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fontAlgn="auto" hangingPunct="1">
              <a:spcAft>
                <a:spcPts val="1800"/>
              </a:spcAft>
              <a:tabLst>
                <a:tab pos="990600" algn="l"/>
                <a:tab pos="1524000" algn="l"/>
              </a:tabLst>
              <a:defRPr/>
            </a:pPr>
            <a:r>
              <a:rPr lang="en-AU" sz="1600" b="1" dirty="0" smtClean="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Dr Elizabeth Coombs | elizabeth.coombs@ipc.nsw.gov.au</a:t>
            </a:r>
            <a:endParaRPr lang="en-AU" sz="1600" b="1" dirty="0">
              <a:solidFill>
                <a:srgbClr val="37609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fontAlgn="auto" hangingPunct="1">
              <a:spcAft>
                <a:spcPts val="1800"/>
              </a:spcAft>
              <a:tabLst>
                <a:tab pos="990600" algn="l"/>
                <a:tab pos="1524000" algn="l"/>
              </a:tabLst>
              <a:defRPr/>
            </a:pPr>
            <a:r>
              <a:rPr lang="en-AU" sz="1400" b="1" dirty="0" smtClean="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Website:		</a:t>
            </a: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www.ipc.nsw.gov.au/privacy</a:t>
            </a:r>
            <a:endParaRPr lang="en-AU" sz="1400" dirty="0">
              <a:solidFill>
                <a:srgbClr val="37609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fontAlgn="auto" hangingPunct="1">
              <a:spcAft>
                <a:spcPts val="1800"/>
              </a:spcAft>
              <a:tabLst>
                <a:tab pos="990600" algn="l"/>
                <a:tab pos="1524000" algn="l"/>
              </a:tabLst>
              <a:defRPr/>
            </a:pPr>
            <a:r>
              <a:rPr lang="en-AU" sz="1400" b="1" dirty="0" smtClean="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Email:		</a:t>
            </a: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ipcinfo@ipc.nsw.gov.au</a:t>
            </a:r>
            <a:endParaRPr lang="en-AU" sz="1400" dirty="0">
              <a:solidFill>
                <a:srgbClr val="376092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1" fontAlgn="auto" hangingPunct="1">
              <a:spcAft>
                <a:spcPts val="1800"/>
              </a:spcAft>
              <a:tabLst>
                <a:tab pos="990600" algn="l"/>
                <a:tab pos="1524000" algn="l"/>
              </a:tabLst>
              <a:defRPr/>
            </a:pPr>
            <a:r>
              <a:rPr lang="en-A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Free call: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</a:t>
            </a:r>
            <a:r>
              <a:rPr lang="en-A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1800 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IPC NSW (1800 472 679)</a:t>
            </a:r>
          </a:p>
          <a:p>
            <a:pPr eaLnBrk="1" fontAlgn="auto" hangingPunct="1">
              <a:spcAft>
                <a:spcPts val="1800"/>
              </a:spcAft>
              <a:tabLst>
                <a:tab pos="990600" algn="l"/>
                <a:tab pos="1524000" algn="l"/>
              </a:tabLst>
              <a:defRPr/>
            </a:pPr>
            <a:r>
              <a:rPr lang="en-AU" sz="1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Office: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		Level </a:t>
            </a:r>
            <a:r>
              <a:rPr lang="en-A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3, 47 Bridge Street, </a:t>
            </a:r>
            <a:r>
              <a:rPr lang="en-A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Sydney NSW </a:t>
            </a:r>
            <a:r>
              <a:rPr lang="en-A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2000</a:t>
            </a:r>
            <a:endParaRPr lang="en-AU" sz="2000" dirty="0">
              <a:ea typeface="MS PGothic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7048500" cy="1125538"/>
          </a:xfrm>
        </p:spPr>
        <p:txBody>
          <a:bodyPr anchor="b"/>
          <a:lstStyle/>
          <a:p>
            <a:r>
              <a:rPr lang="en-AU" sz="2000" smtClean="0">
                <a:latin typeface="Arial Rounded MT Bold" pitchFamily="34" charset="0"/>
                <a:cs typeface="Arial Bold" pitchFamily="34" charset="0"/>
              </a:rPr>
              <a:t>The role of the NSW Privacy Commissioner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4294967295"/>
          </p:nvPr>
        </p:nvSpPr>
        <p:spPr>
          <a:xfrm>
            <a:off x="1476375" y="1411288"/>
            <a:ext cx="7131050" cy="4465637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</a:rPr>
              <a:t>The Privacy Commissioner is responsible for the privacy functions of the Information and Privacy Commission.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</a:rPr>
              <a:t>This includes promoting the adoption of privacy best practice, overseeing complaint handling, providing statutory advice, preparing guidelines, and oversighting legislation. The current legislation is: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720725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400" i="1" dirty="0" smtClean="0">
                <a:solidFill>
                  <a:srgbClr val="376092"/>
                </a:solidFill>
                <a:latin typeface="Arial" pitchFamily="34" charset="0"/>
              </a:rPr>
              <a:t>Privacy and Personal Information Protection Act 1998 </a:t>
            </a: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</a:rPr>
              <a:t>(PPIP Act)</a:t>
            </a:r>
            <a:endParaRPr lang="en-AU" sz="1400" i="1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720725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>
                <a:tab pos="5653088" algn="l"/>
              </a:tabLst>
              <a:defRPr/>
            </a:pPr>
            <a:r>
              <a:rPr lang="en-AU" sz="1400" i="1" dirty="0" smtClean="0">
                <a:solidFill>
                  <a:srgbClr val="376092"/>
                </a:solidFill>
                <a:latin typeface="Arial" pitchFamily="34" charset="0"/>
              </a:rPr>
              <a:t>Health Records &amp; Information Privacy Act 2002 </a:t>
            </a: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</a:rPr>
              <a:t>(HRIP Act)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</a:rPr>
              <a:t>The Commissioner is an independent statutory officer reporting directly to Parliament.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</a:rPr>
              <a:t>The role is separate and independent from the Information Commissioner.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376092"/>
              </a:solidFill>
              <a:latin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400" dirty="0" smtClean="0">
                <a:solidFill>
                  <a:srgbClr val="376092"/>
                </a:solidFill>
                <a:latin typeface="Arial" pitchFamily="34" charset="0"/>
              </a:rPr>
              <a:t>Privacy is more than just information – it is a right to ‘be left alone’</a:t>
            </a:r>
          </a:p>
          <a:p>
            <a:pPr marL="0" indent="0">
              <a:spcAft>
                <a:spcPts val="1200"/>
              </a:spcAft>
              <a:buClr>
                <a:srgbClr val="00B0F0"/>
              </a:buClr>
              <a:buFont typeface="Arial" pitchFamily="34" charset="0"/>
              <a:buNone/>
              <a:defRPr/>
            </a:pPr>
            <a:endParaRPr lang="en-AU" sz="1800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7024687" cy="1125538"/>
          </a:xfrm>
        </p:spPr>
        <p:txBody>
          <a:bodyPr anchor="b"/>
          <a:lstStyle/>
          <a:p>
            <a:r>
              <a:rPr lang="en-AU" sz="2000" smtClean="0">
                <a:latin typeface="Arial Rounded MT Bold" pitchFamily="34" charset="0"/>
                <a:cs typeface="Arial Bold" pitchFamily="34" charset="0"/>
              </a:rPr>
              <a:t>NSW privacy legislation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4294967295"/>
          </p:nvPr>
        </p:nvSpPr>
        <p:spPr>
          <a:xfrm>
            <a:off x="1476375" y="1411288"/>
            <a:ext cx="7131050" cy="4249737"/>
          </a:xfrm>
        </p:spPr>
        <p:txBody>
          <a:bodyPr rtlCol="0">
            <a:noAutofit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n-AU" sz="1600" dirty="0" smtClean="0">
                <a:solidFill>
                  <a:srgbClr val="376092"/>
                </a:solidFill>
                <a:latin typeface="Arial" pitchFamily="34" charset="0"/>
              </a:rPr>
              <a:t>NSW Privacy Legislation: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AU" sz="1600" b="1" i="1" dirty="0" smtClean="0">
                <a:solidFill>
                  <a:srgbClr val="376092"/>
                </a:solidFill>
                <a:latin typeface="Arial" pitchFamily="34" charset="0"/>
              </a:rPr>
              <a:t>Privacy </a:t>
            </a:r>
            <a:r>
              <a:rPr lang="en-AU" sz="1600" b="1" i="1" dirty="0">
                <a:solidFill>
                  <a:srgbClr val="376092"/>
                </a:solidFill>
                <a:latin typeface="Arial" pitchFamily="34" charset="0"/>
              </a:rPr>
              <a:t>&amp; Personal Information Protection Act </a:t>
            </a:r>
            <a:r>
              <a:rPr lang="en-AU" sz="1600" b="1" i="1" dirty="0" smtClean="0">
                <a:solidFill>
                  <a:srgbClr val="376092"/>
                </a:solidFill>
                <a:latin typeface="Arial" pitchFamily="34" charset="0"/>
              </a:rPr>
              <a:t>1998 </a:t>
            </a:r>
            <a:r>
              <a:rPr lang="en-AU" sz="1600" dirty="0" smtClean="0">
                <a:solidFill>
                  <a:srgbClr val="376092"/>
                </a:solidFill>
                <a:latin typeface="Arial" pitchFamily="34" charset="0"/>
              </a:rPr>
              <a:t>(PPIP Act)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AU" sz="1600" b="1" i="1" dirty="0" smtClean="0">
                <a:solidFill>
                  <a:srgbClr val="376092"/>
                </a:solidFill>
                <a:latin typeface="Arial" pitchFamily="34" charset="0"/>
              </a:rPr>
              <a:t>Health </a:t>
            </a:r>
            <a:r>
              <a:rPr lang="en-AU" sz="1600" b="1" i="1" dirty="0">
                <a:solidFill>
                  <a:srgbClr val="376092"/>
                </a:solidFill>
                <a:latin typeface="Arial" pitchFamily="34" charset="0"/>
              </a:rPr>
              <a:t>Records &amp; Information Privacy Act 2002 </a:t>
            </a:r>
            <a:r>
              <a:rPr lang="en-AU" sz="1600" dirty="0" smtClean="0">
                <a:solidFill>
                  <a:srgbClr val="376092"/>
                </a:solidFill>
                <a:latin typeface="Arial" pitchFamily="34" charset="0"/>
              </a:rPr>
              <a:t>(</a:t>
            </a:r>
            <a:r>
              <a:rPr lang="en-AU" sz="1600" dirty="0">
                <a:solidFill>
                  <a:srgbClr val="376092"/>
                </a:solidFill>
                <a:latin typeface="Arial" pitchFamily="34" charset="0"/>
              </a:rPr>
              <a:t>HRIP Act)</a:t>
            </a:r>
          </a:p>
          <a:p>
            <a:pPr marL="0" indent="0">
              <a:buFont typeface="Arial" pitchFamily="34" charset="0"/>
              <a:buNone/>
              <a:defRPr/>
            </a:pPr>
            <a:endParaRPr lang="en-AU" sz="1600" dirty="0">
              <a:solidFill>
                <a:srgbClr val="376092"/>
              </a:solidFill>
              <a:latin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6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Examples of privacy provisions in other NSW Acts: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&gt;"/>
              <a:defRPr/>
            </a:pPr>
            <a:r>
              <a:rPr lang="en-AU" sz="1600" i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Children and Young Persons (Care and Protection) Act 1998</a:t>
            </a:r>
            <a:r>
              <a:rPr lang="en-AU" sz="16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&gt;"/>
              <a:defRPr/>
            </a:pPr>
            <a:r>
              <a:rPr lang="en-AU" sz="1600" i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Public Health Act 2010 (disease notification);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&gt;"/>
              <a:defRPr/>
            </a:pPr>
            <a:r>
              <a:rPr lang="en-AU" sz="1600" i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Noxious Weeds Act 1993</a:t>
            </a:r>
            <a:r>
              <a:rPr lang="en-AU" sz="16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&gt;"/>
              <a:defRPr/>
            </a:pPr>
            <a:r>
              <a:rPr lang="en-AU" sz="1600" i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Local Government Act 1993</a:t>
            </a:r>
            <a:r>
              <a:rPr lang="en-AU" sz="16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; and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&gt;"/>
              <a:defRPr/>
            </a:pPr>
            <a:r>
              <a:rPr lang="en-AU" sz="1600" i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Data Sharing (Government Information) Act 2015</a:t>
            </a:r>
            <a:r>
              <a:rPr lang="en-AU" sz="16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AU" sz="1600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6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Commonwealth Legislation:</a:t>
            </a:r>
          </a:p>
          <a:p>
            <a:pPr fontAlgn="auto">
              <a:spcAft>
                <a:spcPts val="0"/>
              </a:spcAft>
              <a:buFont typeface="Symbol" pitchFamily="18" charset="2"/>
              <a:buChar char="&gt;"/>
              <a:defRPr/>
            </a:pPr>
            <a:r>
              <a:rPr lang="en-AU" sz="1600" i="1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The Privacy Act  </a:t>
            </a:r>
            <a:r>
              <a:rPr lang="en-AU" sz="1600" dirty="0" err="1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Cth</a:t>
            </a:r>
            <a:r>
              <a:rPr lang="en-AU" sz="1600" dirty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1988.</a:t>
            </a:r>
          </a:p>
          <a:p>
            <a:pPr marL="0" indent="0">
              <a:spcAft>
                <a:spcPts val="1200"/>
              </a:spcAft>
              <a:buClr>
                <a:srgbClr val="00B0F0"/>
              </a:buClr>
              <a:buFont typeface="Arial" pitchFamily="34" charset="0"/>
              <a:buNone/>
              <a:defRPr/>
            </a:pPr>
            <a:endParaRPr lang="en-AU" sz="2200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7048500" cy="1125538"/>
          </a:xfrm>
        </p:spPr>
        <p:txBody>
          <a:bodyPr anchor="b"/>
          <a:lstStyle/>
          <a:p>
            <a:r>
              <a:rPr lang="en-AU" sz="2000" smtClean="0">
                <a:latin typeface="Arial Rounded MT Bold" pitchFamily="34" charset="0"/>
                <a:cs typeface="Arial Bold" pitchFamily="34" charset="0"/>
              </a:rPr>
              <a:t>Good governance and the knock on effect…</a:t>
            </a:r>
          </a:p>
        </p:txBody>
      </p:sp>
      <p:pic>
        <p:nvPicPr>
          <p:cNvPr id="4" name="Picture 4" descr="\\SYDICWFP01\users$\amcken4\Win2k\Desktop\Desktop - Jan 2016\Icons 2\Server Info Component Icons-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12875"/>
            <a:ext cx="2974975" cy="2965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716463" y="2406650"/>
            <a:ext cx="2941637" cy="2886075"/>
          </a:xfrm>
          <a:prstGeom prst="ellipse">
            <a:avLst/>
          </a:prstGeom>
          <a:solidFill>
            <a:srgbClr val="C6352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AU" sz="1600" i="1" dirty="0"/>
          </a:p>
          <a:p>
            <a:pPr algn="ctr">
              <a:defRPr/>
            </a:pPr>
            <a:r>
              <a:rPr lang="en-AU" sz="1600" i="1" dirty="0"/>
              <a:t>“Good governance is not just </a:t>
            </a:r>
          </a:p>
          <a:p>
            <a:pPr algn="ctr">
              <a:defRPr/>
            </a:pPr>
            <a:r>
              <a:rPr lang="en-AU" sz="1600" i="1" dirty="0"/>
              <a:t>necessary to meet legal</a:t>
            </a:r>
          </a:p>
          <a:p>
            <a:pPr algn="ctr">
              <a:defRPr/>
            </a:pPr>
            <a:r>
              <a:rPr lang="en-AU" sz="1600" i="1" dirty="0"/>
              <a:t>requirements… Information</a:t>
            </a:r>
          </a:p>
          <a:p>
            <a:pPr algn="ctr">
              <a:defRPr/>
            </a:pPr>
            <a:r>
              <a:rPr lang="en-AU" sz="1600" i="1" dirty="0" smtClean="0"/>
              <a:t>is </a:t>
            </a:r>
            <a:r>
              <a:rPr lang="en-AU" sz="1600" i="1" dirty="0"/>
              <a:t>an organisational asset”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7024687" cy="1125538"/>
          </a:xfrm>
        </p:spPr>
        <p:txBody>
          <a:bodyPr anchor="b"/>
          <a:lstStyle/>
          <a:p>
            <a:r>
              <a:rPr lang="en-AU" sz="2000" smtClean="0">
                <a:latin typeface="Arial Rounded MT Bold" pitchFamily="34" charset="0"/>
                <a:cs typeface="Arial Bold" pitchFamily="34" charset="0"/>
              </a:rPr>
              <a:t>The information lifecycle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4294967295"/>
          </p:nvPr>
        </p:nvSpPr>
        <p:spPr>
          <a:xfrm>
            <a:off x="1476375" y="1411288"/>
            <a:ext cx="7131050" cy="3889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AU" sz="1600" smtClean="0">
                <a:solidFill>
                  <a:srgbClr val="376092"/>
                </a:solidFill>
                <a:latin typeface="Arial" charset="0"/>
              </a:rPr>
              <a:t>Legislation is principle based</a:t>
            </a:r>
          </a:p>
          <a:p>
            <a:pPr marL="361950" lvl="2" indent="-361950">
              <a:spcAft>
                <a:spcPts val="600"/>
              </a:spcAft>
              <a:buClr>
                <a:srgbClr val="00A2D5"/>
              </a:buClr>
              <a:buFont typeface="Symbol" pitchFamily="18" charset="2"/>
              <a:buChar char="&gt;"/>
            </a:pPr>
            <a:r>
              <a:rPr lang="en-AU" sz="1600" smtClean="0">
                <a:solidFill>
                  <a:srgbClr val="376092"/>
                </a:solidFill>
                <a:latin typeface="Arial" charset="0"/>
                <a:cs typeface="Arial" charset="0"/>
              </a:rPr>
              <a:t>12 Information Protection Principle (IPP’s)</a:t>
            </a:r>
          </a:p>
          <a:p>
            <a:pPr marL="361950" lvl="2" indent="-361950">
              <a:spcAft>
                <a:spcPts val="600"/>
              </a:spcAft>
              <a:buClr>
                <a:srgbClr val="00A2D5"/>
              </a:buClr>
              <a:buFont typeface="Symbol" pitchFamily="18" charset="2"/>
              <a:buChar char="&gt;"/>
            </a:pPr>
            <a:r>
              <a:rPr lang="en-AU" sz="1600" smtClean="0">
                <a:solidFill>
                  <a:srgbClr val="376092"/>
                </a:solidFill>
                <a:latin typeface="Arial" charset="0"/>
                <a:cs typeface="Arial" charset="0"/>
              </a:rPr>
              <a:t>15 Health Privacy Principles (HPP’s)</a:t>
            </a:r>
          </a:p>
          <a:p>
            <a:pPr marL="0" indent="0">
              <a:buFont typeface="Arial" charset="0"/>
              <a:buNone/>
            </a:pPr>
            <a:endParaRPr lang="en-AU" sz="1600" smtClean="0">
              <a:solidFill>
                <a:srgbClr val="376092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AU" sz="1600" smtClean="0">
                <a:solidFill>
                  <a:srgbClr val="376092"/>
                </a:solidFill>
                <a:latin typeface="Arial" charset="0"/>
              </a:rPr>
              <a:t>Essentially following the life cycle of information from creation through to disposal.</a:t>
            </a:r>
          </a:p>
          <a:p>
            <a:pPr marL="0" indent="0">
              <a:buFont typeface="Arial" charset="0"/>
              <a:buNone/>
            </a:pPr>
            <a:endParaRPr lang="en-AU" sz="1600" smtClean="0">
              <a:solidFill>
                <a:srgbClr val="376092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en-AU" sz="1600" smtClean="0">
              <a:solidFill>
                <a:srgbClr val="376092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</a:pPr>
            <a:endParaRPr lang="en-AU" sz="1600" smtClean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475656" y="3501008"/>
          <a:ext cx="4248472" cy="265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5219700" y="3706813"/>
            <a:ext cx="1873250" cy="1809750"/>
          </a:xfrm>
          <a:prstGeom prst="ellipse">
            <a:avLst/>
          </a:prstGeom>
          <a:solidFill>
            <a:srgbClr val="9BBB5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AU" sz="1400" i="1" dirty="0"/>
              <a:t>Record keeping </a:t>
            </a:r>
            <a:r>
              <a:rPr lang="en-AU" sz="1400" i="1" dirty="0" smtClean="0"/>
              <a:t>is</a:t>
            </a:r>
          </a:p>
          <a:p>
            <a:pPr algn="ctr">
              <a:defRPr/>
            </a:pPr>
            <a:r>
              <a:rPr lang="en-AU" sz="1400" i="1" dirty="0" smtClean="0"/>
              <a:t>closely related to</a:t>
            </a:r>
          </a:p>
          <a:p>
            <a:pPr algn="ctr">
              <a:defRPr/>
            </a:pPr>
            <a:r>
              <a:rPr lang="en-AU" sz="1400" i="1" dirty="0" smtClean="0"/>
              <a:t>all stages of the</a:t>
            </a:r>
          </a:p>
          <a:p>
            <a:pPr algn="ctr">
              <a:defRPr/>
            </a:pPr>
            <a:r>
              <a:rPr lang="en-AU" sz="1400" i="1" dirty="0" smtClean="0"/>
              <a:t>information life</a:t>
            </a:r>
          </a:p>
          <a:p>
            <a:pPr algn="ctr">
              <a:defRPr/>
            </a:pPr>
            <a:r>
              <a:rPr lang="en-AU" sz="1400" i="1" dirty="0" smtClean="0"/>
              <a:t>cycle</a:t>
            </a:r>
            <a:endParaRPr lang="en-AU" sz="1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566863" y="0"/>
            <a:ext cx="7119937" cy="1143000"/>
          </a:xfrm>
        </p:spPr>
        <p:txBody>
          <a:bodyPr anchor="b"/>
          <a:lstStyle/>
          <a:p>
            <a:r>
              <a:rPr lang="en-AU" altLang="en-US" sz="2400" smtClean="0">
                <a:latin typeface="Arial Rounded MT Bold" pitchFamily="34" charset="0"/>
                <a:cs typeface="Arial Bold" pitchFamily="34" charset="0"/>
              </a:rPr>
              <a:t>Privacy by design and DAC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quarter" idx="11"/>
          </p:nvPr>
        </p:nvSpPr>
        <p:spPr>
          <a:xfrm>
            <a:off x="1566863" y="1247775"/>
            <a:ext cx="6750050" cy="1893888"/>
          </a:xfrm>
        </p:spPr>
        <p:txBody>
          <a:bodyPr anchor="ctr"/>
          <a:lstStyle/>
          <a:p>
            <a:pPr marL="0" indent="0"/>
            <a:r>
              <a:rPr lang="en-AU" altLang="en-US" b="1" smtClean="0">
                <a:latin typeface="Arial" charset="0"/>
                <a:cs typeface="Arial" charset="0"/>
              </a:rPr>
              <a:t>Internationally</a:t>
            </a:r>
            <a:r>
              <a:rPr lang="en-AU" altLang="en-US" smtClean="0">
                <a:latin typeface="Arial" charset="0"/>
                <a:cs typeface="Arial" charset="0"/>
              </a:rPr>
              <a:t> accepted standard.</a:t>
            </a:r>
          </a:p>
          <a:p>
            <a:pPr marL="0" indent="0"/>
            <a:endParaRPr lang="en-AU" altLang="en-US" smtClean="0">
              <a:latin typeface="Arial" charset="0"/>
              <a:cs typeface="Arial" charset="0"/>
            </a:endParaRPr>
          </a:p>
          <a:p>
            <a:pPr marL="0" indent="0"/>
            <a:r>
              <a:rPr lang="en-AU" altLang="en-US" smtClean="0">
                <a:latin typeface="Arial" charset="0"/>
                <a:cs typeface="Arial" charset="0"/>
              </a:rPr>
              <a:t>Risk management mechanism – Privacy Impact Assessment </a:t>
            </a:r>
          </a:p>
          <a:p>
            <a:pPr marL="0" indent="0"/>
            <a:endParaRPr lang="en-AU" altLang="en-US" smtClean="0">
              <a:latin typeface="Arial" charset="0"/>
              <a:cs typeface="Arial" charset="0"/>
            </a:endParaRPr>
          </a:p>
          <a:p>
            <a:pPr marL="0" indent="0"/>
            <a:endParaRPr lang="en-AU" altLang="en-US" smtClean="0">
              <a:latin typeface="Arial" charset="0"/>
              <a:cs typeface="Arial" charset="0"/>
            </a:endParaRPr>
          </a:p>
        </p:txBody>
      </p:sp>
      <p:grpSp>
        <p:nvGrpSpPr>
          <p:cNvPr id="9220" name="Group 1"/>
          <p:cNvGrpSpPr>
            <a:grpSpLocks/>
          </p:cNvGrpSpPr>
          <p:nvPr/>
        </p:nvGrpSpPr>
        <p:grpSpPr bwMode="auto">
          <a:xfrm>
            <a:off x="2484438" y="2708275"/>
            <a:ext cx="4791075" cy="2952750"/>
            <a:chOff x="1763688" y="2564904"/>
            <a:chExt cx="4792344" cy="29523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2564904"/>
              <a:ext cx="2234204" cy="22348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3675544" y="2709346"/>
              <a:ext cx="2880488" cy="2807886"/>
            </a:xfrm>
            <a:prstGeom prst="ellipse">
              <a:avLst/>
            </a:prstGeom>
            <a:solidFill>
              <a:srgbClr val="E36A5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n-AU" sz="1400" b="1" i="1" dirty="0"/>
            </a:p>
            <a:p>
              <a:pPr algn="ctr">
                <a:defRPr/>
              </a:pPr>
              <a:r>
                <a:rPr lang="en-AU" sz="1400" b="1" i="1" dirty="0"/>
                <a:t>“The NSW Data Analytics Centre </a:t>
              </a:r>
              <a:endParaRPr lang="en-AU" sz="1400" b="1" i="1" dirty="0" smtClean="0"/>
            </a:p>
            <a:p>
              <a:pPr algn="ctr">
                <a:defRPr/>
              </a:pPr>
              <a:r>
                <a:rPr lang="en-AU" sz="1400" b="1" i="1" dirty="0" smtClean="0"/>
                <a:t>also facilitates </a:t>
              </a:r>
              <a:r>
                <a:rPr lang="en-AU" sz="1400" b="1" i="1" dirty="0"/>
                <a:t>data sharing </a:t>
              </a:r>
              <a:endParaRPr lang="en-AU" sz="1400" b="1" i="1" dirty="0" smtClean="0"/>
            </a:p>
            <a:p>
              <a:pPr algn="ctr">
                <a:defRPr/>
              </a:pPr>
              <a:r>
                <a:rPr lang="en-AU" sz="1400" b="1" i="1" dirty="0" smtClean="0"/>
                <a:t>between agencies </a:t>
              </a:r>
              <a:r>
                <a:rPr lang="en-AU" sz="1400" b="1" i="1" dirty="0"/>
                <a:t>to inform more </a:t>
              </a:r>
              <a:endParaRPr lang="en-AU" sz="1400" b="1" i="1" dirty="0" smtClean="0"/>
            </a:p>
            <a:p>
              <a:pPr algn="ctr">
                <a:defRPr/>
              </a:pPr>
              <a:r>
                <a:rPr lang="en-AU" sz="1400" b="1" i="1" dirty="0" smtClean="0"/>
                <a:t>efficient</a:t>
              </a:r>
              <a:r>
                <a:rPr lang="en-AU" sz="1400" b="1" i="1" dirty="0"/>
                <a:t>, </a:t>
              </a:r>
              <a:r>
                <a:rPr lang="en-AU" sz="1400" b="1" i="1" dirty="0" smtClean="0"/>
                <a:t>strategic</a:t>
              </a:r>
              <a:r>
                <a:rPr lang="en-AU" sz="1400" b="1" i="1" dirty="0"/>
                <a:t>, </a:t>
              </a:r>
              <a:endParaRPr lang="en-AU" sz="1400" b="1" i="1" dirty="0" smtClean="0"/>
            </a:p>
            <a:p>
              <a:pPr algn="ctr">
                <a:defRPr/>
              </a:pPr>
              <a:r>
                <a:rPr lang="en-AU" sz="1400" b="1" i="1" dirty="0" smtClean="0"/>
                <a:t>whole-of-government </a:t>
              </a:r>
              <a:endParaRPr lang="en-AU" sz="1400" b="1" i="1" dirty="0"/>
            </a:p>
            <a:p>
              <a:pPr algn="ctr">
                <a:defRPr/>
              </a:pPr>
              <a:r>
                <a:rPr lang="en-AU" sz="1400" b="1" i="1" dirty="0"/>
                <a:t>evidence based decision </a:t>
              </a:r>
            </a:p>
            <a:p>
              <a:pPr algn="ctr">
                <a:defRPr/>
              </a:pPr>
              <a:r>
                <a:rPr lang="en-AU" sz="1400" b="1" i="1" dirty="0"/>
                <a:t>making…”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7024687" cy="1125538"/>
          </a:xfrm>
        </p:spPr>
        <p:txBody>
          <a:bodyPr anchor="b"/>
          <a:lstStyle/>
          <a:p>
            <a:r>
              <a:rPr lang="en-AU" sz="2000" smtClean="0">
                <a:latin typeface="Arial Rounded MT Bold" pitchFamily="34" charset="0"/>
                <a:cs typeface="Arial Bold" pitchFamily="34" charset="0"/>
              </a:rPr>
              <a:t>Privacy Mythbusters: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4294967295"/>
          </p:nvPr>
        </p:nvSpPr>
        <p:spPr>
          <a:xfrm>
            <a:off x="3116263" y="1411288"/>
            <a:ext cx="5776912" cy="4826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AU" sz="1600" b="1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1600" b="1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1600" b="1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AU" sz="1600" b="1" smtClean="0">
                <a:solidFill>
                  <a:srgbClr val="376092"/>
                </a:solidFill>
                <a:latin typeface="Arial" charset="0"/>
                <a:cs typeface="Arial" charset="0"/>
              </a:rPr>
              <a:t>Myth:</a:t>
            </a:r>
          </a:p>
          <a:p>
            <a:pPr marL="0" indent="0">
              <a:buFont typeface="Arial" charset="0"/>
              <a:buNone/>
            </a:pPr>
            <a:r>
              <a:rPr lang="en-AU" sz="1600" smtClean="0">
                <a:solidFill>
                  <a:srgbClr val="376092"/>
                </a:solidFill>
                <a:latin typeface="Arial" charset="0"/>
                <a:cs typeface="Arial" charset="0"/>
              </a:rPr>
              <a:t>People don’t care about privacy anymore.</a:t>
            </a:r>
          </a:p>
          <a:p>
            <a:pPr marL="0" indent="0">
              <a:buFont typeface="Arial" charset="0"/>
              <a:buNone/>
            </a:pPr>
            <a:endParaRPr lang="en-AU" sz="1600" b="1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1600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1600" b="1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1600" b="1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AU" sz="1600" b="1" smtClean="0">
                <a:solidFill>
                  <a:srgbClr val="376092"/>
                </a:solidFill>
                <a:latin typeface="Arial" charset="0"/>
                <a:cs typeface="Arial" charset="0"/>
              </a:rPr>
              <a:t>Myth:</a:t>
            </a:r>
          </a:p>
          <a:p>
            <a:pPr marL="0" indent="0">
              <a:buFont typeface="Arial" charset="0"/>
              <a:buNone/>
            </a:pPr>
            <a:r>
              <a:rPr lang="en-AU" sz="1600" smtClean="0">
                <a:solidFill>
                  <a:srgbClr val="376092"/>
                </a:solidFill>
                <a:latin typeface="Arial" charset="0"/>
                <a:cs typeface="Arial" charset="0"/>
              </a:rPr>
              <a:t>Because of the Privacy Act...</a:t>
            </a:r>
          </a:p>
        </p:txBody>
      </p:sp>
      <p:pic>
        <p:nvPicPr>
          <p:cNvPr id="10244" name="Picture 2" descr="\\SYDICWFP01\users$\amcken4\Win2k\Desktop\Desktop - Jan 2016\Icons1\privacy-poli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773238"/>
            <a:ext cx="14970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\\SYDICWFP01\users$\amcken4\Win2k\Desktop\Desktop - Jan 2016\Icons1\Privacy-Poli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716338"/>
            <a:ext cx="13668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249738"/>
            <a:ext cx="328612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1566863" y="0"/>
            <a:ext cx="7119937" cy="1143000"/>
          </a:xfrm>
        </p:spPr>
        <p:txBody>
          <a:bodyPr anchor="b"/>
          <a:lstStyle/>
          <a:p>
            <a:r>
              <a:rPr lang="en-AU" altLang="en-US" sz="2400" smtClean="0">
                <a:latin typeface="Arial Rounded MT Bold" pitchFamily="34" charset="0"/>
                <a:cs typeface="Arial Bold" pitchFamily="34" charset="0"/>
              </a:rPr>
              <a:t>Privacy and Best Practice</a:t>
            </a:r>
          </a:p>
        </p:txBody>
      </p:sp>
      <p:sp>
        <p:nvSpPr>
          <p:cNvPr id="11268" name="Content Placeholder 4"/>
          <p:cNvSpPr txBox="1">
            <a:spLocks/>
          </p:cNvSpPr>
          <p:nvPr/>
        </p:nvSpPr>
        <p:spPr bwMode="auto">
          <a:xfrm>
            <a:off x="0" y="2695575"/>
            <a:ext cx="91440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 marL="341313" indent="-3413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AU" altLang="en-US">
                <a:solidFill>
                  <a:srgbClr val="174772"/>
                </a:solidFill>
                <a:latin typeface="Arial" charset="0"/>
                <a:ea typeface="ＭＳ Ｐゴシック" pitchFamily="34" charset="-128"/>
              </a:rPr>
              <a:t>Understand how privacy governance and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AU" altLang="en-US">
                <a:solidFill>
                  <a:srgbClr val="174772"/>
                </a:solidFill>
                <a:latin typeface="Arial" charset="0"/>
                <a:ea typeface="ＭＳ Ｐゴシック" pitchFamily="34" charset="-128"/>
              </a:rPr>
              <a:t>record keeping go hand in hand</a:t>
            </a:r>
            <a:endParaRPr lang="en-AU" altLang="en-US" i="1">
              <a:solidFill>
                <a:srgbClr val="174772"/>
              </a:solidFill>
              <a:latin typeface="Arial" charset="0"/>
              <a:ea typeface="ＭＳ Ｐゴシック" pitchFamily="34" charset="-128"/>
            </a:endParaRPr>
          </a:p>
          <a:p>
            <a:pPr algn="ctr">
              <a:spcBef>
                <a:spcPct val="20000"/>
              </a:spcBef>
            </a:pPr>
            <a:endParaRPr lang="en-AU" altLang="en-US" sz="2000" b="1">
              <a:solidFill>
                <a:srgbClr val="174772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algn="ctr">
              <a:spcBef>
                <a:spcPct val="20000"/>
              </a:spcBef>
            </a:pPr>
            <a:r>
              <a:rPr lang="en-AU" altLang="en-US" sz="2400" b="1">
                <a:solidFill>
                  <a:srgbClr val="174772"/>
                </a:solidFill>
                <a:latin typeface="Arial Rounded MT Bold" pitchFamily="34" charset="0"/>
                <a:ea typeface="ＭＳ Ｐゴシック" pitchFamily="34" charset="-128"/>
              </a:rPr>
              <a:t>Lead!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AU" altLang="en-US" b="1">
              <a:solidFill>
                <a:srgbClr val="17477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69" name="Content Placeholder 4"/>
          <p:cNvSpPr>
            <a:spLocks noGrp="1"/>
          </p:cNvSpPr>
          <p:nvPr>
            <p:ph sz="quarter" idx="11"/>
          </p:nvPr>
        </p:nvSpPr>
        <p:spPr>
          <a:xfrm>
            <a:off x="0" y="1247775"/>
            <a:ext cx="9144000" cy="1447800"/>
          </a:xfrm>
        </p:spPr>
        <p:txBody>
          <a:bodyPr anchor="ctr"/>
          <a:lstStyle/>
          <a:p>
            <a:pPr marL="0" indent="0" algn="ctr"/>
            <a:r>
              <a:rPr lang="en-AU" altLang="en-US" sz="2000" smtClean="0">
                <a:latin typeface="Arial Rounded MT Bold" pitchFamily="34" charset="0"/>
                <a:cs typeface="Arial" charset="0"/>
              </a:rPr>
              <a:t>Key Messages:</a:t>
            </a:r>
          </a:p>
          <a:p>
            <a:pPr marL="0" indent="0" algn="ctr"/>
            <a:endParaRPr lang="en-AU" altLang="en-US" smtClean="0">
              <a:latin typeface="Arial" charset="0"/>
              <a:cs typeface="Arial" charset="0"/>
            </a:endParaRPr>
          </a:p>
          <a:p>
            <a:pPr marL="0" indent="0" algn="ctr"/>
            <a:r>
              <a:rPr lang="en-AU" altLang="en-US" smtClean="0">
                <a:latin typeface="Arial" charset="0"/>
                <a:cs typeface="Arial" charset="0"/>
              </a:rPr>
              <a:t>The law is the ‘floor, not the ceiling’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409700" y="0"/>
            <a:ext cx="7353300" cy="1143000"/>
          </a:xfrm>
        </p:spPr>
        <p:txBody>
          <a:bodyPr anchor="b"/>
          <a:lstStyle/>
          <a:p>
            <a:r>
              <a:rPr lang="en-AU" altLang="en-US" sz="2000" smtClean="0">
                <a:latin typeface="Arial Rounded MT Bold" pitchFamily="34" charset="0"/>
                <a:cs typeface="Arial Bold" pitchFamily="34" charset="0"/>
              </a:rPr>
              <a:t/>
            </a:r>
            <a:br>
              <a:rPr lang="en-AU" altLang="en-US" sz="2000" smtClean="0">
                <a:latin typeface="Arial Rounded MT Bold" pitchFamily="34" charset="0"/>
                <a:cs typeface="Arial Bold" pitchFamily="34" charset="0"/>
              </a:rPr>
            </a:br>
            <a:r>
              <a:rPr lang="en-AU" altLang="en-US" sz="2000" smtClean="0">
                <a:latin typeface="Arial Rounded MT Bold" pitchFamily="34" charset="0"/>
                <a:cs typeface="Arial Bold" pitchFamily="34" charset="0"/>
              </a:rPr>
              <a:t>Help at a click… Tools we have and tools we need.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971550" y="1276350"/>
            <a:ext cx="4427538" cy="3248025"/>
            <a:chOff x="971549" y="1276350"/>
            <a:chExt cx="4427204" cy="3247590"/>
          </a:xfrm>
        </p:grpSpPr>
        <p:pic>
          <p:nvPicPr>
            <p:cNvPr id="12298" name="Picture 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49" y="1276350"/>
              <a:ext cx="4427204" cy="2800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492309" y="3630298"/>
              <a:ext cx="892108" cy="893642"/>
            </a:xfrm>
            <a:prstGeom prst="ellipse">
              <a:avLst/>
            </a:prstGeom>
            <a:solidFill>
              <a:srgbClr val="444D5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AU" sz="1000" dirty="0"/>
                <a:t>Privacy </a:t>
              </a:r>
            </a:p>
            <a:p>
              <a:pPr algn="ctr">
                <a:defRPr/>
              </a:pPr>
              <a:r>
                <a:rPr lang="en-AU" sz="1000" dirty="0"/>
                <a:t>Governance </a:t>
              </a:r>
            </a:p>
            <a:p>
              <a:pPr algn="ctr">
                <a:defRPr/>
              </a:pPr>
              <a:r>
                <a:rPr lang="en-AU" sz="1000" dirty="0"/>
                <a:t>Framework</a:t>
              </a:r>
            </a:p>
          </p:txBody>
        </p:sp>
      </p:grpSp>
      <p:grpSp>
        <p:nvGrpSpPr>
          <p:cNvPr id="12292" name="Group 2"/>
          <p:cNvGrpSpPr>
            <a:grpSpLocks/>
          </p:cNvGrpSpPr>
          <p:nvPr/>
        </p:nvGrpSpPr>
        <p:grpSpPr bwMode="auto">
          <a:xfrm>
            <a:off x="5513388" y="2060575"/>
            <a:ext cx="2874962" cy="3341688"/>
            <a:chOff x="6269430" y="1557901"/>
            <a:chExt cx="2874570" cy="3340900"/>
          </a:xfrm>
        </p:grpSpPr>
        <p:grpSp>
          <p:nvGrpSpPr>
            <p:cNvPr id="12293" name="Group 1"/>
            <p:cNvGrpSpPr>
              <a:grpSpLocks/>
            </p:cNvGrpSpPr>
            <p:nvPr/>
          </p:nvGrpSpPr>
          <p:grpSpPr bwMode="auto">
            <a:xfrm>
              <a:off x="6269430" y="1557901"/>
              <a:ext cx="2874570" cy="3052867"/>
              <a:chOff x="4840102" y="1357877"/>
              <a:chExt cx="2270992" cy="2290198"/>
            </a:xfrm>
          </p:grpSpPr>
          <p:pic>
            <p:nvPicPr>
              <p:cNvPr id="14340" name="Picture 4" descr="\\SYDICWFP01\users$\amcken4\Win2k\Desktop\Desktop - Jan 2016\Icons 2\648-set-business-infographics-icons-for-design-website.jpg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l="51457" t="65525" r="29161" b="7211"/>
              <a:stretch/>
            </p:blipFill>
            <p:spPr bwMode="auto">
              <a:xfrm>
                <a:off x="5578707" y="1357877"/>
                <a:ext cx="935483" cy="1385892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\\SYDICWFP01\users$\amcken4\Win2k\Desktop\Desktop - Jan 2016\Icons 2\648-set-business-infographics-icons-for-design-website.jpg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l="29129" t="5573" r="51489" b="67163"/>
              <a:stretch/>
            </p:blipFill>
            <p:spPr bwMode="auto">
              <a:xfrm>
                <a:off x="4840102" y="1899614"/>
                <a:ext cx="960563" cy="1421611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\\SYDICWFP01\users$\amcken4\Win2k\Desktop\Desktop - Jan 2016\Icons 2\648-set-business-infographics-icons-for-design-website.jpg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 l="73472" t="64809" r="7146" b="7927"/>
              <a:stretch/>
            </p:blipFill>
            <p:spPr bwMode="auto">
              <a:xfrm>
                <a:off x="6174357" y="2262755"/>
                <a:ext cx="936737" cy="1385892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Oval 12"/>
            <p:cNvSpPr/>
            <p:nvPr/>
          </p:nvSpPr>
          <p:spPr>
            <a:xfrm>
              <a:off x="7350370" y="4005249"/>
              <a:ext cx="892053" cy="893552"/>
            </a:xfrm>
            <a:prstGeom prst="ellipse">
              <a:avLst/>
            </a:prstGeom>
            <a:solidFill>
              <a:srgbClr val="444D5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AU" sz="1000" dirty="0"/>
                <a:t>Email</a:t>
              </a:r>
            </a:p>
            <a:p>
              <a:pPr algn="ctr">
                <a:defRPr/>
              </a:pPr>
              <a:r>
                <a:rPr lang="en-AU" sz="1000" dirty="0"/>
                <a:t>Phone</a:t>
              </a:r>
            </a:p>
            <a:p>
              <a:pPr algn="ctr">
                <a:defRPr/>
              </a:pPr>
              <a:r>
                <a:rPr lang="en-AU" sz="1000" dirty="0"/>
                <a:t>Online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privacy_powerpoint_presentation</Template>
  <TotalTime>5703</TotalTime>
  <Words>444</Words>
  <Application>Microsoft Office PowerPoint</Application>
  <PresentationFormat>On-screen Show (4:3)</PresentationFormat>
  <Paragraphs>120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privacy_powerpoint_presentation</vt:lpstr>
      <vt:lpstr>    Record Keeping and Privacy Governance  Record Keepers Workshop, 22 March 2016   Dr Elizabeth Coombs NSW Privacy Commissioner  </vt:lpstr>
      <vt:lpstr>The role of the NSW Privacy Commissioner</vt:lpstr>
      <vt:lpstr>NSW privacy legislation</vt:lpstr>
      <vt:lpstr>Good governance and the knock on effect…</vt:lpstr>
      <vt:lpstr>The information lifecycle</vt:lpstr>
      <vt:lpstr>Privacy by design and DAC</vt:lpstr>
      <vt:lpstr>Privacy Mythbusters:</vt:lpstr>
      <vt:lpstr>Privacy and Best Practice</vt:lpstr>
      <vt:lpstr> Help at a click… Tools we have and tools we need.</vt:lpstr>
      <vt:lpstr>PowerPoint Presentation</vt:lpstr>
      <vt:lpstr> Contact Information</vt:lpstr>
    </vt:vector>
  </TitlesOfParts>
  <Company>Department of Attorney General &amp; Justice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in the Clouds</dc:title>
  <dc:creator>Jill Green</dc:creator>
  <cp:lastModifiedBy>Amy McKenna</cp:lastModifiedBy>
  <cp:revision>141</cp:revision>
  <cp:lastPrinted>2016-03-21T02:35:23Z</cp:lastPrinted>
  <dcterms:created xsi:type="dcterms:W3CDTF">2015-06-09T02:26:41Z</dcterms:created>
  <dcterms:modified xsi:type="dcterms:W3CDTF">2016-03-21T02:57:29Z</dcterms:modified>
</cp:coreProperties>
</file>